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handoutMasterIdLst>
    <p:handoutMasterId r:id="rId14"/>
  </p:handoutMasterIdLst>
  <p:sldIdLst>
    <p:sldId id="1501" r:id="rId2"/>
    <p:sldId id="1492" r:id="rId3"/>
    <p:sldId id="1493" r:id="rId4"/>
    <p:sldId id="1494" r:id="rId5"/>
    <p:sldId id="1495" r:id="rId6"/>
    <p:sldId id="1496" r:id="rId7"/>
    <p:sldId id="1497" r:id="rId8"/>
    <p:sldId id="1498" r:id="rId9"/>
    <p:sldId id="1528" r:id="rId10"/>
    <p:sldId id="1499" r:id="rId11"/>
    <p:sldId id="1500" r:id="rId12"/>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505AD"/>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28223" autoAdjust="0"/>
    <p:restoredTop sz="69097" autoAdjust="0"/>
  </p:normalViewPr>
  <p:slideViewPr>
    <p:cSldViewPr>
      <p:cViewPr varScale="1">
        <p:scale>
          <a:sx n="49" d="100"/>
          <a:sy n="49" d="100"/>
        </p:scale>
        <p:origin x="-1374" y="-90"/>
      </p:cViewPr>
      <p:guideLst>
        <p:guide orient="horz" pos="2160"/>
        <p:guide pos="2880"/>
      </p:guideLst>
    </p:cSldViewPr>
  </p:slideViewPr>
  <p:outlineViewPr>
    <p:cViewPr>
      <p:scale>
        <a:sx n="33" d="100"/>
        <a:sy n="33" d="100"/>
      </p:scale>
      <p:origin x="48"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66" d="100"/>
          <a:sy n="66" d="100"/>
        </p:scale>
        <p:origin x="-2292" y="354"/>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5747" tIns="47873" rIns="95747" bIns="47873" rtlCol="0"/>
          <a:lstStyle>
            <a:lvl1pPr algn="l">
              <a:defRPr sz="1300"/>
            </a:lvl1pPr>
          </a:lstStyle>
          <a:p>
            <a:endParaRPr lang="en-US"/>
          </a:p>
        </p:txBody>
      </p:sp>
      <p:sp>
        <p:nvSpPr>
          <p:cNvPr id="3" name="Date Placeholder 2"/>
          <p:cNvSpPr>
            <a:spLocks noGrp="1"/>
          </p:cNvSpPr>
          <p:nvPr>
            <p:ph type="dt" sz="quarter" idx="1"/>
          </p:nvPr>
        </p:nvSpPr>
        <p:spPr>
          <a:xfrm>
            <a:off x="4143587" y="0"/>
            <a:ext cx="3169920" cy="480060"/>
          </a:xfrm>
          <a:prstGeom prst="rect">
            <a:avLst/>
          </a:prstGeom>
        </p:spPr>
        <p:txBody>
          <a:bodyPr vert="horz" lIns="95747" tIns="47873" rIns="95747" bIns="47873" rtlCol="0"/>
          <a:lstStyle>
            <a:lvl1pPr algn="r">
              <a:defRPr sz="1300"/>
            </a:lvl1pPr>
          </a:lstStyle>
          <a:p>
            <a:fld id="{5D2D1D22-2DD8-45B0-B8EC-B14025FE03CC}" type="datetimeFigureOut">
              <a:rPr lang="en-US" smtClean="0"/>
              <a:pPr/>
              <a:t>6/8/2015</a:t>
            </a:fld>
            <a:endParaRPr lang="en-US"/>
          </a:p>
        </p:txBody>
      </p:sp>
      <p:sp>
        <p:nvSpPr>
          <p:cNvPr id="4" name="Footer Placeholder 3"/>
          <p:cNvSpPr>
            <a:spLocks noGrp="1"/>
          </p:cNvSpPr>
          <p:nvPr>
            <p:ph type="ftr" sz="quarter" idx="2"/>
          </p:nvPr>
        </p:nvSpPr>
        <p:spPr>
          <a:xfrm>
            <a:off x="0" y="9119473"/>
            <a:ext cx="3169920" cy="480060"/>
          </a:xfrm>
          <a:prstGeom prst="rect">
            <a:avLst/>
          </a:prstGeom>
        </p:spPr>
        <p:txBody>
          <a:bodyPr vert="horz" lIns="95747" tIns="47873" rIns="95747" bIns="47873" rtlCol="0" anchor="b"/>
          <a:lstStyle>
            <a:lvl1pPr algn="l">
              <a:defRPr sz="1300"/>
            </a:lvl1pPr>
          </a:lstStyle>
          <a:p>
            <a:endParaRPr lang="en-US"/>
          </a:p>
        </p:txBody>
      </p:sp>
      <p:sp>
        <p:nvSpPr>
          <p:cNvPr id="5" name="Slide Number Placeholder 4"/>
          <p:cNvSpPr>
            <a:spLocks noGrp="1"/>
          </p:cNvSpPr>
          <p:nvPr>
            <p:ph type="sldNum" sz="quarter" idx="3"/>
          </p:nvPr>
        </p:nvSpPr>
        <p:spPr>
          <a:xfrm>
            <a:off x="4143587" y="9119473"/>
            <a:ext cx="3169920" cy="480060"/>
          </a:xfrm>
          <a:prstGeom prst="rect">
            <a:avLst/>
          </a:prstGeom>
        </p:spPr>
        <p:txBody>
          <a:bodyPr vert="horz" lIns="95747" tIns="47873" rIns="95747" bIns="47873" rtlCol="0" anchor="b"/>
          <a:lstStyle>
            <a:lvl1pPr algn="r">
              <a:defRPr sz="1300"/>
            </a:lvl1pPr>
          </a:lstStyle>
          <a:p>
            <a:fld id="{86EED2C9-489B-454D-804E-50CDFDD62A7B}" type="slidenum">
              <a:rPr lang="en-US" smtClean="0"/>
              <a:pPr/>
              <a:t>‹#›</a:t>
            </a:fld>
            <a:endParaRPr lang="en-US"/>
          </a:p>
        </p:txBody>
      </p:sp>
    </p:spTree>
    <p:extLst>
      <p:ext uri="{BB962C8B-B14F-4D97-AF65-F5344CB8AC3E}">
        <p14:creationId xmlns:p14="http://schemas.microsoft.com/office/powerpoint/2010/main" val="39948761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5747" tIns="47873" rIns="95747" bIns="47873" rtlCol="0"/>
          <a:lstStyle>
            <a:lvl1pPr algn="l">
              <a:defRPr sz="1300"/>
            </a:lvl1pPr>
          </a:lstStyle>
          <a:p>
            <a:endParaRPr lang="en-US"/>
          </a:p>
        </p:txBody>
      </p:sp>
      <p:sp>
        <p:nvSpPr>
          <p:cNvPr id="3" name="Date Placeholder 2"/>
          <p:cNvSpPr>
            <a:spLocks noGrp="1"/>
          </p:cNvSpPr>
          <p:nvPr>
            <p:ph type="dt" idx="1"/>
          </p:nvPr>
        </p:nvSpPr>
        <p:spPr>
          <a:xfrm>
            <a:off x="4143587" y="0"/>
            <a:ext cx="3169920" cy="480060"/>
          </a:xfrm>
          <a:prstGeom prst="rect">
            <a:avLst/>
          </a:prstGeom>
        </p:spPr>
        <p:txBody>
          <a:bodyPr vert="horz" lIns="95747" tIns="47873" rIns="95747" bIns="47873" rtlCol="0"/>
          <a:lstStyle>
            <a:lvl1pPr algn="r">
              <a:defRPr sz="1300"/>
            </a:lvl1pPr>
          </a:lstStyle>
          <a:p>
            <a:fld id="{303FB42C-A1B3-47E4-9DC8-41724775D3F3}" type="datetimeFigureOut">
              <a:rPr lang="en-US" smtClean="0"/>
              <a:pPr/>
              <a:t>6/8/2015</a:t>
            </a:fld>
            <a:endParaRPr lang="en-US"/>
          </a:p>
        </p:txBody>
      </p:sp>
      <p:sp>
        <p:nvSpPr>
          <p:cNvPr id="4" name="Slide Image Placeholder 3"/>
          <p:cNvSpPr>
            <a:spLocks noGrp="1" noRot="1" noChangeAspect="1"/>
          </p:cNvSpPr>
          <p:nvPr>
            <p:ph type="sldImg" idx="2"/>
          </p:nvPr>
        </p:nvSpPr>
        <p:spPr>
          <a:xfrm>
            <a:off x="1257300" y="719138"/>
            <a:ext cx="4800600" cy="3600450"/>
          </a:xfrm>
          <a:prstGeom prst="rect">
            <a:avLst/>
          </a:prstGeom>
          <a:noFill/>
          <a:ln w="12700">
            <a:solidFill>
              <a:prstClr val="black"/>
            </a:solidFill>
          </a:ln>
        </p:spPr>
        <p:txBody>
          <a:bodyPr vert="horz" lIns="95747" tIns="47873" rIns="95747" bIns="47873" rtlCol="0" anchor="ctr"/>
          <a:lstStyle/>
          <a:p>
            <a:endParaRPr lang="en-US"/>
          </a:p>
        </p:txBody>
      </p:sp>
      <p:sp>
        <p:nvSpPr>
          <p:cNvPr id="5" name="Notes Placeholder 4"/>
          <p:cNvSpPr>
            <a:spLocks noGrp="1"/>
          </p:cNvSpPr>
          <p:nvPr>
            <p:ph type="body" sz="quarter" idx="3"/>
          </p:nvPr>
        </p:nvSpPr>
        <p:spPr>
          <a:xfrm>
            <a:off x="731520" y="4560571"/>
            <a:ext cx="5852160" cy="4320540"/>
          </a:xfrm>
          <a:prstGeom prst="rect">
            <a:avLst/>
          </a:prstGeom>
        </p:spPr>
        <p:txBody>
          <a:bodyPr vert="horz" lIns="95747" tIns="47873" rIns="95747" bIns="47873"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9119473"/>
            <a:ext cx="3169920" cy="480060"/>
          </a:xfrm>
          <a:prstGeom prst="rect">
            <a:avLst/>
          </a:prstGeom>
        </p:spPr>
        <p:txBody>
          <a:bodyPr vert="horz" lIns="95747" tIns="47873" rIns="95747" bIns="47873"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3"/>
            <a:ext cx="3169920" cy="480060"/>
          </a:xfrm>
          <a:prstGeom prst="rect">
            <a:avLst/>
          </a:prstGeom>
        </p:spPr>
        <p:txBody>
          <a:bodyPr vert="horz" lIns="95747" tIns="47873" rIns="95747" bIns="47873" rtlCol="0" anchor="b"/>
          <a:lstStyle>
            <a:lvl1pPr algn="r">
              <a:defRPr sz="1300"/>
            </a:lvl1pPr>
          </a:lstStyle>
          <a:p>
            <a:fld id="{6312EACC-0809-4BF3-A1FA-4216C5707E6B}" type="slidenum">
              <a:rPr lang="en-US" smtClean="0"/>
              <a:pPr/>
              <a:t>‹#›</a:t>
            </a:fld>
            <a:endParaRPr lang="en-US"/>
          </a:p>
        </p:txBody>
      </p:sp>
    </p:spTree>
    <p:extLst>
      <p:ext uri="{BB962C8B-B14F-4D97-AF65-F5344CB8AC3E}">
        <p14:creationId xmlns:p14="http://schemas.microsoft.com/office/powerpoint/2010/main" val="3628470203"/>
      </p:ext>
    </p:extLst>
  </p:cSld>
  <p:clrMap bg1="lt1" tx1="dk1" bg2="lt2" tx2="dk2" accent1="accent1" accent2="accent2" accent3="accent3" accent4="accent4" accent5="accent5" accent6="accent6" hlink="hlink" folHlink="folHlink"/>
  <p:notesStyle>
    <a:lvl1pPr marL="0" algn="l" defTabSz="914400" rtl="0" eaLnBrk="1" latinLnBrk="0" hangingPunct="1">
      <a:defRPr sz="1400" kern="1200">
        <a:solidFill>
          <a:schemeClr val="tx1"/>
        </a:solidFill>
        <a:latin typeface="+mn-lt"/>
        <a:ea typeface="+mn-ea"/>
        <a:cs typeface="+mn-cs"/>
      </a:defRPr>
    </a:lvl1pPr>
    <a:lvl2pPr marL="457200" algn="l" defTabSz="914400" rtl="0" eaLnBrk="1" latinLnBrk="0" hangingPunct="1">
      <a:defRPr sz="1400" kern="1200">
        <a:solidFill>
          <a:schemeClr val="tx1"/>
        </a:solidFill>
        <a:latin typeface="+mn-lt"/>
        <a:ea typeface="+mn-ea"/>
        <a:cs typeface="+mn-cs"/>
      </a:defRPr>
    </a:lvl2pPr>
    <a:lvl3pPr marL="914400" algn="l" defTabSz="914400" rtl="0" eaLnBrk="1" latinLnBrk="0" hangingPunct="1">
      <a:defRPr sz="1400" kern="1200">
        <a:solidFill>
          <a:schemeClr val="tx1"/>
        </a:solidFill>
        <a:latin typeface="+mn-lt"/>
        <a:ea typeface="+mn-ea"/>
        <a:cs typeface="+mn-cs"/>
      </a:defRPr>
    </a:lvl3pPr>
    <a:lvl4pPr marL="1371600" algn="l" defTabSz="914400" rtl="0" eaLnBrk="1" latinLnBrk="0" hangingPunct="1">
      <a:defRPr sz="1400" kern="1200">
        <a:solidFill>
          <a:schemeClr val="tx1"/>
        </a:solidFill>
        <a:latin typeface="+mn-lt"/>
        <a:ea typeface="+mn-ea"/>
        <a:cs typeface="+mn-cs"/>
      </a:defRPr>
    </a:lvl4pPr>
    <a:lvl5pPr marL="1828800" algn="l" defTabSz="914400" rtl="0" eaLnBrk="1" latinLnBrk="0" hangingPunct="1">
      <a:defRPr sz="14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243840" y="4560570"/>
            <a:ext cx="6827520" cy="4517498"/>
          </a:xfrm>
        </p:spPr>
        <p:txBody>
          <a:bodyPr>
            <a:noAutofit/>
          </a:bodyPr>
          <a:lstStyle/>
          <a:p>
            <a:r>
              <a:rPr lang="en-US" dirty="0"/>
              <a:t> </a:t>
            </a:r>
          </a:p>
          <a:p>
            <a:endParaRPr lang="en-US" dirty="0"/>
          </a:p>
          <a:p>
            <a:r>
              <a:rPr lang="en-US" dirty="0" smtClean="0"/>
              <a:t>Avoid the functional assessment process </a:t>
            </a:r>
            <a:r>
              <a:rPr lang="en-US" dirty="0" err="1" smtClean="0"/>
              <a:t>altopgether</a:t>
            </a:r>
            <a:endParaRPr lang="en-US" dirty="0"/>
          </a:p>
        </p:txBody>
      </p:sp>
      <p:sp>
        <p:nvSpPr>
          <p:cNvPr id="4" name="Slide Number Placeholder 3"/>
          <p:cNvSpPr>
            <a:spLocks noGrp="1"/>
          </p:cNvSpPr>
          <p:nvPr>
            <p:ph type="sldNum" sz="quarter" idx="10"/>
          </p:nvPr>
        </p:nvSpPr>
        <p:spPr/>
        <p:txBody>
          <a:bodyPr/>
          <a:lstStyle/>
          <a:p>
            <a:fld id="{6312EACC-0809-4BF3-A1FA-4216C5707E6B}"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p:cNvSpPr>
            <a:spLocks noGrp="1" noChangeArrowheads="1"/>
          </p:cNvSpPr>
          <p:nvPr>
            <p:ph type="sldNum" sz="quarter" idx="5"/>
          </p:nvPr>
        </p:nvSpPr>
        <p:spPr>
          <a:noFill/>
        </p:spPr>
        <p:txBody>
          <a:bodyPr/>
          <a:lstStyle/>
          <a:p>
            <a:fld id="{98802DD5-CBD0-403B-8847-6EB47EFFA0B5}" type="slidenum">
              <a:rPr lang="en-US" smtClean="0">
                <a:latin typeface="Arial" pitchFamily="34" charset="0"/>
              </a:rPr>
              <a:pPr/>
              <a:t>10</a:t>
            </a:fld>
            <a:endParaRPr lang="en-US" smtClean="0">
              <a:latin typeface="Arial" pitchFamily="34" charset="0"/>
            </a:endParaRPr>
          </a:p>
        </p:txBody>
      </p:sp>
      <p:sp>
        <p:nvSpPr>
          <p:cNvPr id="84995" name="Rectangle 2"/>
          <p:cNvSpPr>
            <a:spLocks noGrp="1" noRot="1" noChangeAspect="1" noChangeArrowheads="1" noTextEdit="1"/>
          </p:cNvSpPr>
          <p:nvPr>
            <p:ph type="sldImg"/>
          </p:nvPr>
        </p:nvSpPr>
        <p:spPr>
          <a:ln/>
        </p:spPr>
      </p:sp>
      <p:sp>
        <p:nvSpPr>
          <p:cNvPr id="84996" name="Rectangle 3"/>
          <p:cNvSpPr>
            <a:spLocks noGrp="1" noChangeArrowheads="1"/>
          </p:cNvSpPr>
          <p:nvPr>
            <p:ph type="body" idx="1"/>
          </p:nvPr>
        </p:nvSpPr>
        <p:spPr>
          <a:noFill/>
          <a:ln/>
        </p:spPr>
        <p:txBody>
          <a:bodyPr/>
          <a:lstStyle/>
          <a:p>
            <a:pPr eaLnBrk="1" hangingPunct="1"/>
            <a:r>
              <a:rPr lang="en-US" dirty="0" smtClean="0">
                <a:latin typeface="Times New Roman" pitchFamily="18" charset="0"/>
              </a:rPr>
              <a:t>Here are the data aggregated over time</a:t>
            </a:r>
            <a:r>
              <a:rPr lang="en-US" baseline="0" dirty="0" smtClean="0">
                <a:latin typeface="Times New Roman" pitchFamily="18" charset="0"/>
              </a:rPr>
              <a:t> for each child in our initial baseline and our final maintenance phases. In baseline, the kids did not engage in these simple and very important skills.  No child in the control group acquired the skills. No skills for either; strong skill development only for the kids in the treatment group.</a:t>
            </a:r>
          </a:p>
          <a:p>
            <a:pPr eaLnBrk="1" hangingPunct="1"/>
            <a:endParaRPr lang="en-US" baseline="0" dirty="0" smtClean="0">
              <a:latin typeface="Times New Roman" pitchFamily="18" charset="0"/>
            </a:endParaRPr>
          </a:p>
          <a:p>
            <a:pPr eaLnBrk="1" hangingPunct="1"/>
            <a:r>
              <a:rPr lang="en-US" baseline="0" dirty="0" smtClean="0">
                <a:latin typeface="Times New Roman" pitchFamily="18" charset="0"/>
              </a:rPr>
              <a:t>The implication is clear. These skills do not occur without explicit teaching. Teachers cannot just expect these skills; they are as socially constructed as our alphabet and therefore require explicit teaching to occur with regularity.</a:t>
            </a:r>
            <a:endParaRPr lang="en-US" dirty="0" smtClean="0">
              <a:latin typeface="Times New Roman" pitchFamily="18"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p:cNvSpPr>
            <a:spLocks noGrp="1" noChangeArrowheads="1"/>
          </p:cNvSpPr>
          <p:nvPr>
            <p:ph type="sldNum" sz="quarter" idx="5"/>
          </p:nvPr>
        </p:nvSpPr>
        <p:spPr>
          <a:noFill/>
        </p:spPr>
        <p:txBody>
          <a:bodyPr/>
          <a:lstStyle/>
          <a:p>
            <a:fld id="{98802DD5-CBD0-403B-8847-6EB47EFFA0B5}" type="slidenum">
              <a:rPr lang="en-US" smtClean="0">
                <a:latin typeface="Arial" pitchFamily="34" charset="0"/>
              </a:rPr>
              <a:pPr/>
              <a:t>11</a:t>
            </a:fld>
            <a:endParaRPr lang="en-US" smtClean="0">
              <a:latin typeface="Arial" pitchFamily="34" charset="0"/>
            </a:endParaRPr>
          </a:p>
        </p:txBody>
      </p:sp>
      <p:sp>
        <p:nvSpPr>
          <p:cNvPr id="84995" name="Rectangle 2"/>
          <p:cNvSpPr>
            <a:spLocks noGrp="1" noRot="1" noChangeAspect="1" noChangeArrowheads="1" noTextEdit="1"/>
          </p:cNvSpPr>
          <p:nvPr>
            <p:ph type="sldImg"/>
          </p:nvPr>
        </p:nvSpPr>
        <p:spPr>
          <a:ln/>
        </p:spPr>
      </p:sp>
      <p:sp>
        <p:nvSpPr>
          <p:cNvPr id="84996" name="Rectangle 3"/>
          <p:cNvSpPr>
            <a:spLocks noGrp="1" noChangeArrowheads="1"/>
          </p:cNvSpPr>
          <p:nvPr>
            <p:ph type="body" idx="1"/>
          </p:nvPr>
        </p:nvSpPr>
        <p:spPr>
          <a:xfrm>
            <a:off x="406400" y="4560571"/>
            <a:ext cx="6502400" cy="4320540"/>
          </a:xfrm>
          <a:noFill/>
          <a:ln/>
        </p:spPr>
        <p:txBody>
          <a:bodyPr>
            <a:noAutofit/>
          </a:bodyPr>
          <a:lstStyle/>
          <a:p>
            <a:pPr eaLnBrk="1" hangingPunct="1"/>
            <a:r>
              <a:rPr lang="en-US" sz="1700" dirty="0" smtClean="0">
                <a:latin typeface="Times New Roman" pitchFamily="18" charset="0"/>
              </a:rPr>
              <a:t>Equally </a:t>
            </a:r>
            <a:r>
              <a:rPr lang="en-US" sz="1700" dirty="0">
                <a:latin typeface="Times New Roman" pitchFamily="18" charset="0"/>
              </a:rPr>
              <a:t>important were the effects on problem behavior. Despite occurring to a greater extent in the initial baseline than that observed in the control group, problem behavior was eliminated for all children in the treatment group. In other words, those who acquired the social skills no longer engaged in grabbing, yelling, hitting, </a:t>
            </a:r>
            <a:r>
              <a:rPr lang="en-US" sz="1700" dirty="0" smtClean="0">
                <a:latin typeface="Times New Roman" pitchFamily="18" charset="0"/>
              </a:rPr>
              <a:t>talking rudely to each other or the teachers, </a:t>
            </a:r>
            <a:r>
              <a:rPr lang="en-US" sz="1700" dirty="0">
                <a:latin typeface="Times New Roman" pitchFamily="18" charset="0"/>
              </a:rPr>
              <a:t>etc. These same problem behaviors not only maintained for the children in the control group, they increased substantially for all children in the control group</a:t>
            </a:r>
            <a:r>
              <a:rPr lang="en-US" sz="1700" dirty="0" smtClean="0">
                <a:latin typeface="Times New Roman" pitchFamily="18" charset="0"/>
              </a:rPr>
              <a:t>.</a:t>
            </a:r>
          </a:p>
          <a:p>
            <a:pPr eaLnBrk="1" hangingPunct="1"/>
            <a:endParaRPr lang="en-US" sz="1700" dirty="0" smtClean="0">
              <a:latin typeface="Times New Roman" pitchFamily="18" charset="0"/>
            </a:endParaRPr>
          </a:p>
          <a:p>
            <a:pPr eaLnBrk="1" hangingPunct="1"/>
            <a:r>
              <a:rPr lang="en-US" sz="1700" baseline="0" dirty="0" smtClean="0">
                <a:latin typeface="Times New Roman" pitchFamily="18" charset="0"/>
              </a:rPr>
              <a:t>As the kids in the treatment group were being inoculated to challenging situations and learning skills to effectively manage those situations, the kids in the control group were being protected from the challenging situations and reaping the short term benefits associated with the </a:t>
            </a:r>
            <a:r>
              <a:rPr lang="en-US" sz="1700" baseline="0" dirty="0" err="1" smtClean="0">
                <a:latin typeface="Times New Roman" pitchFamily="18" charset="0"/>
              </a:rPr>
              <a:t>noncontingent</a:t>
            </a:r>
            <a:r>
              <a:rPr lang="en-US" sz="1700" baseline="0" dirty="0" smtClean="0">
                <a:latin typeface="Times New Roman" pitchFamily="18" charset="0"/>
              </a:rPr>
              <a:t> provision of reinforcers, but when the kids in the control group were put back into the challenging situations from baseline, they had developed no skills relevant to the situations and problem behavior swiftly resurged and maintained.</a:t>
            </a:r>
            <a:endParaRPr lang="en-US" sz="1700" dirty="0">
              <a:latin typeface="Times New Roman" pitchFamily="18" charset="0"/>
            </a:endParaRPr>
          </a:p>
          <a:p>
            <a:pPr eaLnBrk="1" hangingPunct="1"/>
            <a:endParaRPr lang="en-US" sz="1700" dirty="0">
              <a:latin typeface="Times New Roman" pitchFamily="18" charset="0"/>
            </a:endParaRPr>
          </a:p>
          <a:p>
            <a:pPr defTabSz="957468">
              <a:defRPr/>
            </a:pPr>
            <a:r>
              <a:rPr lang="en-US" sz="1700" b="1" dirty="0">
                <a:latin typeface="Cambria" pitchFamily="18" charset="0"/>
              </a:rPr>
              <a:t>It is these data that lead us to conclude that teaching the life skills prevented the development of problem behavior in these high-risk preschoolers</a:t>
            </a:r>
            <a:endParaRPr lang="en-US" sz="1700" b="1" i="1" dirty="0">
              <a:latin typeface="Cambria" pitchFamily="18" charset="0"/>
            </a:endParaRPr>
          </a:p>
          <a:p>
            <a:pPr eaLnBrk="1" hangingPunct="1"/>
            <a:endParaRPr lang="en-US" sz="1700" dirty="0">
              <a:latin typeface="Times New Roman" pitchFamily="18" charset="0"/>
            </a:endParaRPr>
          </a:p>
          <a:p>
            <a:pPr eaLnBrk="1" hangingPunct="1"/>
            <a:r>
              <a:rPr lang="en-US" sz="1700" dirty="0" smtClean="0">
                <a:latin typeface="Times New Roman" pitchFamily="18" charset="0"/>
              </a:rPr>
              <a:t>Again, it </a:t>
            </a:r>
            <a:r>
              <a:rPr lang="en-US" sz="1700" dirty="0">
                <a:latin typeface="Times New Roman" pitchFamily="18" charset="0"/>
              </a:rPr>
              <a:t>seems that when we avoided evocative situations by providing children in the control group with </a:t>
            </a:r>
            <a:r>
              <a:rPr lang="en-US" sz="1700" dirty="0" err="1">
                <a:latin typeface="Times New Roman" pitchFamily="18" charset="0"/>
              </a:rPr>
              <a:t>noncontingent</a:t>
            </a:r>
            <a:r>
              <a:rPr lang="en-US" sz="1700" dirty="0">
                <a:latin typeface="Times New Roman" pitchFamily="18" charset="0"/>
              </a:rPr>
              <a:t> attention, materials, and assistance, we set the children up for problem behavior when these evocative situations were re-introduced in our final baseline probes. It is these data that make me leery of typical proactive approaches in which problem situations are altogether avoided.</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Rot="1" noChangeAspect="1" noChangeArrowheads="1" noTextEdit="1"/>
          </p:cNvSpPr>
          <p:nvPr>
            <p:ph type="sldImg"/>
          </p:nvPr>
        </p:nvSpPr>
        <p:spPr>
          <a:xfrm>
            <a:off x="1257300" y="719138"/>
            <a:ext cx="4802188" cy="3600450"/>
          </a:xfrm>
          <a:ln/>
        </p:spPr>
      </p:sp>
      <p:sp>
        <p:nvSpPr>
          <p:cNvPr id="58371" name="Rectangle 3"/>
          <p:cNvSpPr>
            <a:spLocks noGrp="1" noChangeArrowheads="1"/>
          </p:cNvSpPr>
          <p:nvPr>
            <p:ph type="body" idx="1"/>
          </p:nvPr>
        </p:nvSpPr>
        <p:spPr>
          <a:xfrm>
            <a:off x="112243" y="4332160"/>
            <a:ext cx="7071360" cy="5194092"/>
          </a:xfrm>
          <a:noFill/>
          <a:ln w="9525"/>
        </p:spPr>
        <p:txBody>
          <a:bodyPr>
            <a:noAutofit/>
          </a:bodyPr>
          <a:lstStyle/>
          <a:p>
            <a:r>
              <a:rPr lang="en-US" b="0" baseline="0" dirty="0" smtClean="0">
                <a:cs typeface="Times New Roman" pitchFamily="18" charset="0"/>
              </a:rPr>
              <a:t>Some work at the university of Kansas in  the early 2000s has taught me that </a:t>
            </a:r>
            <a:r>
              <a:rPr lang="en-US" sz="1500" dirty="0">
                <a:solidFill>
                  <a:srgbClr val="C00000"/>
                </a:solidFill>
              </a:rPr>
              <a:t>we need not get rid of the proactive strategies but we need to compliment them with another approach, and this approach involves t</a:t>
            </a:r>
            <a:r>
              <a:rPr lang="en-US" sz="1500" dirty="0">
                <a:solidFill>
                  <a:srgbClr val="2505AD"/>
                </a:solidFill>
              </a:rPr>
              <a:t>eaching functional skills to prevent problem behavior from developing or reemerging</a:t>
            </a:r>
            <a:br>
              <a:rPr lang="en-US" sz="1500" dirty="0">
                <a:solidFill>
                  <a:srgbClr val="2505AD"/>
                </a:solidFill>
              </a:rPr>
            </a:br>
            <a:endParaRPr lang="en-US" sz="1500" dirty="0">
              <a:cs typeface="Times New Roman" pitchFamily="18" charset="0"/>
            </a:endParaRPr>
          </a:p>
          <a:p>
            <a:r>
              <a:rPr lang="en-US" b="0" u="none" dirty="0" smtClean="0">
                <a:cs typeface="Times New Roman" pitchFamily="18" charset="0"/>
              </a:rPr>
              <a:t>Let</a:t>
            </a:r>
            <a:r>
              <a:rPr lang="en-US" b="0" u="none" baseline="0" dirty="0" smtClean="0">
                <a:cs typeface="Times New Roman" pitchFamily="18" charset="0"/>
              </a:rPr>
              <a:t> me be clear what I mean by a functional skill….</a:t>
            </a:r>
            <a:endParaRPr lang="en-US" b="0" dirty="0" smtClean="0">
              <a:cs typeface="Times New Roman"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Rot="1" noChangeAspect="1" noChangeArrowheads="1" noTextEdit="1"/>
          </p:cNvSpPr>
          <p:nvPr>
            <p:ph type="sldImg"/>
          </p:nvPr>
        </p:nvSpPr>
        <p:spPr>
          <a:xfrm>
            <a:off x="1257300" y="719138"/>
            <a:ext cx="4802188" cy="3600450"/>
          </a:xfrm>
          <a:ln/>
        </p:spPr>
      </p:sp>
      <p:sp>
        <p:nvSpPr>
          <p:cNvPr id="58371" name="Rectangle 3"/>
          <p:cNvSpPr>
            <a:spLocks noGrp="1" noChangeArrowheads="1"/>
          </p:cNvSpPr>
          <p:nvPr>
            <p:ph type="body" idx="1"/>
          </p:nvPr>
        </p:nvSpPr>
        <p:spPr>
          <a:xfrm>
            <a:off x="162560" y="4560571"/>
            <a:ext cx="6990080" cy="4834347"/>
          </a:xfrm>
          <a:noFill/>
          <a:ln w="9525"/>
        </p:spPr>
        <p:txBody>
          <a:bodyPr>
            <a:noAutofit/>
          </a:bodyPr>
          <a:lstStyle/>
          <a:p>
            <a:r>
              <a:rPr lang="en-US" sz="1500" dirty="0">
                <a:cs typeface="Times New Roman" pitchFamily="18" charset="0"/>
              </a:rPr>
              <a:t>All skills taught following effective functional assessment should be taught to all children, all persons with ASD, and all persons w/ intellectual disabilities. </a:t>
            </a:r>
            <a:r>
              <a:rPr lang="en-US" dirty="0">
                <a:latin typeface="+mj-lt"/>
                <a:cs typeface="Times New Roman" pitchFamily="18" charset="0"/>
              </a:rPr>
              <a:t>We have a sufficient amount of intervention research that is capable of informing large scale prevention of problem behavior.</a:t>
            </a:r>
          </a:p>
          <a:p>
            <a:endParaRPr lang="en-US" sz="1500" dirty="0">
              <a:cs typeface="Times New Roman"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Rot="1" noChangeAspect="1" noChangeArrowheads="1" noTextEdit="1"/>
          </p:cNvSpPr>
          <p:nvPr>
            <p:ph type="sldImg"/>
          </p:nvPr>
        </p:nvSpPr>
        <p:spPr>
          <a:xfrm>
            <a:off x="1257300" y="719138"/>
            <a:ext cx="4802188" cy="3600450"/>
          </a:xfrm>
          <a:ln/>
        </p:spPr>
      </p:sp>
      <p:sp>
        <p:nvSpPr>
          <p:cNvPr id="58371" name="Rectangle 3"/>
          <p:cNvSpPr>
            <a:spLocks noGrp="1" noChangeArrowheads="1"/>
          </p:cNvSpPr>
          <p:nvPr>
            <p:ph type="body" idx="1"/>
          </p:nvPr>
        </p:nvSpPr>
        <p:spPr>
          <a:xfrm>
            <a:off x="162560" y="4560571"/>
            <a:ext cx="6990080" cy="4834347"/>
          </a:xfrm>
          <a:noFill/>
          <a:ln w="9525"/>
        </p:spPr>
        <p:txBody>
          <a:bodyPr>
            <a:noAutofit/>
          </a:bodyPr>
          <a:lstStyle/>
          <a:p>
            <a:endParaRPr lang="en-US" dirty="0">
              <a:latin typeface="+mj-lt"/>
              <a:cs typeface="Times New Roman" pitchFamily="18" charset="0"/>
            </a:endParaRPr>
          </a:p>
          <a:p>
            <a:r>
              <a:rPr lang="en-US" dirty="0">
                <a:latin typeface="+mj-lt"/>
                <a:cs typeface="Times New Roman" pitchFamily="18" charset="0"/>
              </a:rPr>
              <a:t>Let’s prevent problem behavior by teaching </a:t>
            </a:r>
            <a:r>
              <a:rPr lang="en-US" dirty="0" err="1">
                <a:latin typeface="+mj-lt"/>
                <a:cs typeface="Times New Roman" pitchFamily="18" charset="0"/>
              </a:rPr>
              <a:t>generalizable</a:t>
            </a:r>
            <a:r>
              <a:rPr lang="en-US" dirty="0">
                <a:latin typeface="+mj-lt"/>
                <a:cs typeface="Times New Roman" pitchFamily="18" charset="0"/>
              </a:rPr>
              <a:t> repertoires for:</a:t>
            </a:r>
          </a:p>
          <a:p>
            <a:endParaRPr lang="en-US" dirty="0">
              <a:latin typeface="+mj-lt"/>
              <a:cs typeface="Times New Roman" pitchFamily="18" charset="0"/>
            </a:endParaRPr>
          </a:p>
          <a:p>
            <a:pPr lvl="1"/>
            <a:r>
              <a:rPr lang="en-US" dirty="0">
                <a:latin typeface="+mj-lt"/>
                <a:cs typeface="Times New Roman" pitchFamily="18" charset="0"/>
              </a:rPr>
              <a:t>Producing automatic reinforcers (i.e., play and leisure skills)</a:t>
            </a:r>
          </a:p>
          <a:p>
            <a:pPr lvl="1"/>
            <a:r>
              <a:rPr lang="en-US" dirty="0">
                <a:latin typeface="+mj-lt"/>
                <a:cs typeface="Times New Roman" pitchFamily="18" charset="0"/>
              </a:rPr>
              <a:t>Complying with typical instructions</a:t>
            </a:r>
          </a:p>
          <a:p>
            <a:pPr lvl="1"/>
            <a:r>
              <a:rPr lang="en-US" dirty="0">
                <a:latin typeface="+mj-lt"/>
                <a:cs typeface="Times New Roman" pitchFamily="18" charset="0"/>
              </a:rPr>
              <a:t>Recruiting and maintaining others attention</a:t>
            </a:r>
          </a:p>
          <a:p>
            <a:pPr lvl="1"/>
            <a:r>
              <a:rPr lang="en-US" dirty="0">
                <a:latin typeface="+mj-lt"/>
                <a:cs typeface="Times New Roman" pitchFamily="18" charset="0"/>
              </a:rPr>
              <a:t>Escaping or avoiding unpleasant situations</a:t>
            </a:r>
          </a:p>
          <a:p>
            <a:pPr lvl="1"/>
            <a:r>
              <a:rPr lang="en-US" dirty="0">
                <a:latin typeface="+mj-lt"/>
                <a:cs typeface="Times New Roman" pitchFamily="18" charset="0"/>
              </a:rPr>
              <a:t>Gaining or maintaining preferred materials</a:t>
            </a:r>
          </a:p>
          <a:p>
            <a:pPr lvl="1"/>
            <a:r>
              <a:rPr lang="en-US" dirty="0">
                <a:latin typeface="+mj-lt"/>
                <a:cs typeface="Times New Roman" pitchFamily="18" charset="0"/>
              </a:rPr>
              <a:t>Tolerating delays and denials of these same events</a:t>
            </a:r>
          </a:p>
          <a:p>
            <a:pPr lvl="1"/>
            <a:endParaRPr lang="en-US" dirty="0">
              <a:latin typeface="+mj-lt"/>
              <a:cs typeface="Times New Roman" pitchFamily="18" charset="0"/>
            </a:endParaRPr>
          </a:p>
          <a:p>
            <a:pPr marL="0" lvl="1"/>
            <a:r>
              <a:rPr lang="en-US" dirty="0">
                <a:latin typeface="+mj-lt"/>
              </a:rPr>
              <a:t>These items should be on all IEPs…forever…they are life skills; those in our care should never be passed on these general skills; the goals should simply be refined as people develop stronger and more flexible repertoires in each area. There are other important features of a comprehensive prevention program like promoting healthy sleep and eating, but teaching these skills everyday, throughout the day is, for me, the key to preventing the development of severe problem behavior. </a:t>
            </a:r>
          </a:p>
          <a:p>
            <a:pPr marL="0" lvl="1"/>
            <a:endParaRPr lang="en-US" dirty="0">
              <a:latin typeface="+mj-lt"/>
            </a:endParaRPr>
          </a:p>
          <a:p>
            <a:pPr marL="0" lvl="1"/>
            <a:r>
              <a:rPr lang="en-US" dirty="0">
                <a:latin typeface="+mj-lt"/>
              </a:rPr>
              <a:t>And if you can successfully prevent severe problem behavior with a skills building approach, You can worry less about all of the assessment and treatment material reviewed earlier. You don’t have to assess or analyze problem behavior that never develops.</a:t>
            </a:r>
          </a:p>
          <a:p>
            <a:pPr marL="0" lvl="1"/>
            <a:endParaRPr lang="en-US" dirty="0" smtClean="0">
              <a:latin typeface="+mj-lt"/>
            </a:endParaRPr>
          </a:p>
          <a:p>
            <a:pPr lvl="1"/>
            <a:endParaRPr lang="en-US" dirty="0" smtClean="0">
              <a:latin typeface="+mj-lt"/>
              <a:cs typeface="Times New Roman"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F55DD20-8E09-4569-9069-FFBABD68B1AB}" type="slidenum">
              <a:rPr lang="en-US"/>
              <a:pPr/>
              <a:t>5</a:t>
            </a:fld>
            <a:endParaRPr lang="en-US"/>
          </a:p>
        </p:txBody>
      </p:sp>
      <p:sp>
        <p:nvSpPr>
          <p:cNvPr id="215042" name="Rectangle 2"/>
          <p:cNvSpPr>
            <a:spLocks noGrp="1" noRot="1" noChangeAspect="1" noChangeArrowheads="1" noTextEdit="1"/>
          </p:cNvSpPr>
          <p:nvPr>
            <p:ph type="sldImg"/>
          </p:nvPr>
        </p:nvSpPr>
        <p:spPr>
          <a:ln/>
        </p:spPr>
      </p:sp>
      <p:sp>
        <p:nvSpPr>
          <p:cNvPr id="215043" name="Rectangle 3"/>
          <p:cNvSpPr>
            <a:spLocks noGrp="1" noChangeArrowheads="1"/>
          </p:cNvSpPr>
          <p:nvPr>
            <p:ph type="body" idx="1"/>
          </p:nvPr>
        </p:nvSpPr>
        <p:spPr>
          <a:xfrm>
            <a:off x="243840" y="4560570"/>
            <a:ext cx="6908800" cy="4880610"/>
          </a:xfrm>
        </p:spPr>
        <p:txBody>
          <a:bodyPr/>
          <a:lstStyle/>
          <a:p>
            <a:r>
              <a:rPr lang="en-US" dirty="0" smtClean="0">
                <a:latin typeface="Times New Roman" pitchFamily="18" charset="0"/>
              </a:rPr>
              <a:t>A Key Factor</a:t>
            </a:r>
            <a:r>
              <a:rPr lang="en-US" baseline="0" dirty="0" smtClean="0">
                <a:latin typeface="Times New Roman" pitchFamily="18" charset="0"/>
              </a:rPr>
              <a:t> with this prevention approach is that situations that may evoke problem behavior need to be routinely arranged and set up when teaching can occur. As opposed to avoiding challenging situations with the unfortunate and insidious antecedent-only approaches common in classrooms and preschools in particular.</a:t>
            </a:r>
          </a:p>
          <a:p>
            <a:endParaRPr lang="en-US" baseline="0" dirty="0" smtClean="0">
              <a:latin typeface="Times New Roman" pitchFamily="18" charset="0"/>
            </a:endParaRPr>
          </a:p>
          <a:p>
            <a:r>
              <a:rPr lang="en-US" baseline="0" dirty="0" smtClean="0">
                <a:latin typeface="Times New Roman" pitchFamily="18" charset="0"/>
              </a:rPr>
              <a:t>With this approach, we arrange for low or divided attention periods and we use them to teach requests for attention</a:t>
            </a:r>
          </a:p>
          <a:p>
            <a:endParaRPr lang="en-US" baseline="0" dirty="0" smtClean="0">
              <a:latin typeface="Times New Roman" pitchFamily="18" charset="0"/>
            </a:endParaRPr>
          </a:p>
          <a:p>
            <a:r>
              <a:rPr lang="en-US" baseline="0" dirty="0" smtClean="0">
                <a:latin typeface="Times New Roman" pitchFamily="18" charset="0"/>
              </a:rPr>
              <a:t>We arrange for children to experience difficult or impossible tasks, and we use these situations to teach requests for assistance or breaks</a:t>
            </a:r>
          </a:p>
          <a:p>
            <a:endParaRPr lang="en-US" baseline="0" dirty="0" smtClean="0">
              <a:latin typeface="Times New Roman" pitchFamily="18" charset="0"/>
            </a:endParaRPr>
          </a:p>
          <a:p>
            <a:r>
              <a:rPr lang="en-US" baseline="0" dirty="0" smtClean="0">
                <a:latin typeface="Times New Roman" pitchFamily="18" charset="0"/>
              </a:rPr>
              <a:t>We arrange for materials to be in view but unattainable and we teach requests for materials</a:t>
            </a:r>
          </a:p>
          <a:p>
            <a:endParaRPr lang="en-US" baseline="0" dirty="0" smtClean="0">
              <a:latin typeface="Times New Roman" pitchFamily="18" charset="0"/>
            </a:endParaRPr>
          </a:p>
          <a:p>
            <a:r>
              <a:rPr lang="en-US" baseline="0" dirty="0" smtClean="0">
                <a:latin typeface="Times New Roman" pitchFamily="18" charset="0"/>
              </a:rPr>
              <a:t>We then arrange for planned delays and denials of these same events, and we teach kids what to do when  something important to them will be delayed or unavailable, we teach tolerance.</a:t>
            </a:r>
          </a:p>
          <a:p>
            <a:endParaRPr lang="en-US" dirty="0">
              <a:latin typeface="Times New Roman"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Rot="1" noChangeAspect="1" noChangeArrowheads="1" noTextEdit="1"/>
          </p:cNvSpPr>
          <p:nvPr>
            <p:ph type="sldImg"/>
          </p:nvPr>
        </p:nvSpPr>
        <p:spPr>
          <a:xfrm>
            <a:off x="1257300" y="719138"/>
            <a:ext cx="4802188" cy="3600450"/>
          </a:xfrm>
          <a:ln/>
        </p:spPr>
      </p:sp>
      <p:sp>
        <p:nvSpPr>
          <p:cNvPr id="58371" name="Rectangle 3"/>
          <p:cNvSpPr>
            <a:spLocks noGrp="1" noChangeArrowheads="1"/>
          </p:cNvSpPr>
          <p:nvPr>
            <p:ph type="body" idx="1"/>
          </p:nvPr>
        </p:nvSpPr>
        <p:spPr>
          <a:xfrm>
            <a:off x="406400" y="4560571"/>
            <a:ext cx="6339840" cy="4517498"/>
          </a:xfrm>
          <a:noFill/>
          <a:ln w="9525"/>
        </p:spPr>
        <p:txBody>
          <a:bodyPr>
            <a:noAutofit/>
          </a:bodyPr>
          <a:lstStyle/>
          <a:p>
            <a:r>
              <a:rPr lang="en-US" sz="1700" dirty="0">
                <a:cs typeface="Times New Roman" pitchFamily="18" charset="0"/>
              </a:rPr>
              <a:t>Our first attempt towards developing a curriculum to prevent problem behavior was published in JABA in 2007, and we have since replicated the effects of the curriculum in different school settings such as Head Start classrooms.</a:t>
            </a:r>
          </a:p>
          <a:p>
            <a:endParaRPr lang="en-US" sz="1700" dirty="0">
              <a:cs typeface="Times New Roman" pitchFamily="18" charset="0"/>
            </a:endParaRPr>
          </a:p>
          <a:p>
            <a:r>
              <a:rPr lang="en-US" sz="1700" dirty="0">
                <a:cs typeface="Times New Roman" pitchFamily="18" charset="0"/>
              </a:rPr>
              <a:t> </a:t>
            </a:r>
            <a:endParaRPr lang="en-US" sz="1600" dirty="0">
              <a:cs typeface="Times New Roman"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EDBBA6A-3189-461F-8464-FBB8502023F5}" type="slidenum">
              <a:rPr lang="en-US"/>
              <a:pPr/>
              <a:t>7</a:t>
            </a:fld>
            <a:endParaRPr lang="en-US"/>
          </a:p>
        </p:txBody>
      </p:sp>
      <p:sp>
        <p:nvSpPr>
          <p:cNvPr id="238594" name="Rectangle 2"/>
          <p:cNvSpPr>
            <a:spLocks noGrp="1" noRot="1" noChangeAspect="1" noChangeArrowheads="1" noTextEdit="1"/>
          </p:cNvSpPr>
          <p:nvPr>
            <p:ph type="sldImg"/>
          </p:nvPr>
        </p:nvSpPr>
        <p:spPr>
          <a:ln/>
        </p:spPr>
      </p:sp>
      <p:sp>
        <p:nvSpPr>
          <p:cNvPr id="238595" name="Rectangle 3"/>
          <p:cNvSpPr>
            <a:spLocks noGrp="1" noChangeArrowheads="1"/>
          </p:cNvSpPr>
          <p:nvPr>
            <p:ph type="body" idx="1"/>
          </p:nvPr>
        </p:nvSpPr>
        <p:spPr/>
        <p:txBody>
          <a:bodyPr/>
          <a:lstStyle/>
          <a:p>
            <a:r>
              <a:rPr lang="en-US" b="0" dirty="0" smtClean="0"/>
              <a:t>Some</a:t>
            </a:r>
            <a:r>
              <a:rPr lang="en-US" b="0" baseline="0" dirty="0" smtClean="0"/>
              <a:t> effects of the program are a reduction in existing problem behavior, large increases in target skills, and overall satisfaction by those implementing it.</a:t>
            </a:r>
          </a:p>
          <a:p>
            <a:endParaRPr lang="en-US" b="0" baseline="0" dirty="0" smtClean="0"/>
          </a:p>
          <a:p>
            <a:pPr defTabSz="957468">
              <a:defRPr/>
            </a:pPr>
            <a:r>
              <a:rPr lang="en-US" b="0" baseline="0" dirty="0" smtClean="0"/>
              <a:t>The take </a:t>
            </a:r>
            <a:r>
              <a:rPr lang="en-US" b="0" dirty="0" smtClean="0">
                <a:solidFill>
                  <a:srgbClr val="C00000"/>
                </a:solidFill>
              </a:rPr>
              <a:t>home point</a:t>
            </a:r>
            <a:r>
              <a:rPr lang="en-US" b="0" baseline="0" dirty="0" smtClean="0">
                <a:solidFill>
                  <a:srgbClr val="2505AD"/>
                </a:solidFill>
              </a:rPr>
              <a:t> here is that e</a:t>
            </a:r>
            <a:r>
              <a:rPr lang="en-US" b="0" dirty="0" smtClean="0">
                <a:solidFill>
                  <a:srgbClr val="2505AD"/>
                </a:solidFill>
              </a:rPr>
              <a:t>vocative situations should not be avoided in schools or homes; they should be introduced thoughtfully, systematically, and when skills can be taught.</a:t>
            </a:r>
          </a:p>
          <a:p>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p:cNvSpPr>
            <a:spLocks noGrp="1" noChangeArrowheads="1"/>
          </p:cNvSpPr>
          <p:nvPr>
            <p:ph type="sldNum" sz="quarter" idx="5"/>
          </p:nvPr>
        </p:nvSpPr>
        <p:spPr>
          <a:noFill/>
        </p:spPr>
        <p:txBody>
          <a:bodyPr/>
          <a:lstStyle/>
          <a:p>
            <a:fld id="{98802DD5-CBD0-403B-8847-6EB47EFFA0B5}" type="slidenum">
              <a:rPr lang="en-US" smtClean="0">
                <a:latin typeface="Arial" pitchFamily="34" charset="0"/>
              </a:rPr>
              <a:pPr/>
              <a:t>8</a:t>
            </a:fld>
            <a:endParaRPr lang="en-US" smtClean="0">
              <a:latin typeface="Arial" pitchFamily="34" charset="0"/>
            </a:endParaRPr>
          </a:p>
        </p:txBody>
      </p:sp>
      <p:sp>
        <p:nvSpPr>
          <p:cNvPr id="84995" name="Rectangle 2"/>
          <p:cNvSpPr>
            <a:spLocks noGrp="1" noRot="1" noChangeAspect="1" noChangeArrowheads="1" noTextEdit="1"/>
          </p:cNvSpPr>
          <p:nvPr>
            <p:ph type="sldImg"/>
          </p:nvPr>
        </p:nvSpPr>
        <p:spPr>
          <a:ln/>
        </p:spPr>
      </p:sp>
      <p:sp>
        <p:nvSpPr>
          <p:cNvPr id="84996" name="Rectangle 3"/>
          <p:cNvSpPr>
            <a:spLocks noGrp="1" noChangeArrowheads="1"/>
          </p:cNvSpPr>
          <p:nvPr>
            <p:ph type="body" idx="1"/>
          </p:nvPr>
        </p:nvSpPr>
        <p:spPr>
          <a:xfrm>
            <a:off x="0" y="4560570"/>
            <a:ext cx="7315200" cy="4804534"/>
          </a:xfrm>
          <a:noFill/>
          <a:ln/>
        </p:spPr>
        <p:txBody>
          <a:bodyPr>
            <a:noAutofit/>
          </a:bodyPr>
          <a:lstStyle/>
          <a:p>
            <a:pPr eaLnBrk="1" hangingPunct="1"/>
            <a:r>
              <a:rPr lang="en-US" dirty="0" smtClean="0">
                <a:latin typeface="Times New Roman" pitchFamily="18" charset="0"/>
              </a:rPr>
              <a:t>A recent study by Kevin </a:t>
            </a:r>
            <a:r>
              <a:rPr lang="en-US" dirty="0" err="1" smtClean="0">
                <a:latin typeface="Times New Roman" pitchFamily="18" charset="0"/>
              </a:rPr>
              <a:t>Luczyinski</a:t>
            </a:r>
            <a:r>
              <a:rPr lang="en-US" dirty="0" smtClean="0">
                <a:latin typeface="Times New Roman" pitchFamily="18" charset="0"/>
              </a:rPr>
              <a:t> did, however, show the preventive</a:t>
            </a:r>
            <a:r>
              <a:rPr lang="en-US" baseline="0" dirty="0" smtClean="0">
                <a:latin typeface="Times New Roman" pitchFamily="18" charset="0"/>
              </a:rPr>
              <a:t> efficacy of this approach as well as the trouble with avoiding evocative situations with young children.</a:t>
            </a:r>
          </a:p>
          <a:p>
            <a:pPr eaLnBrk="1" hangingPunct="1"/>
            <a:endParaRPr lang="en-US" baseline="0" dirty="0" smtClean="0">
              <a:latin typeface="Times New Roman" pitchFamily="18" charset="0"/>
            </a:endParaRPr>
          </a:p>
          <a:p>
            <a:pPr eaLnBrk="1" hangingPunct="1"/>
            <a:r>
              <a:rPr lang="en-US" baseline="0" dirty="0" smtClean="0">
                <a:latin typeface="Times New Roman" pitchFamily="18" charset="0"/>
              </a:rPr>
              <a:t>In this study,</a:t>
            </a:r>
            <a:r>
              <a:rPr lang="en-US" dirty="0" smtClean="0">
                <a:latin typeface="Times New Roman" pitchFamily="18" charset="0"/>
              </a:rPr>
              <a:t>12 preschoolers at risk for school failure due to functional skill deficits and early signs</a:t>
            </a:r>
            <a:r>
              <a:rPr lang="en-US" baseline="0" dirty="0" smtClean="0">
                <a:latin typeface="Times New Roman" pitchFamily="18" charset="0"/>
              </a:rPr>
              <a:t> of problem behavior were randomly assigned to two groups:</a:t>
            </a:r>
          </a:p>
          <a:p>
            <a:pPr eaLnBrk="1" hangingPunct="1"/>
            <a:endParaRPr lang="en-US" baseline="0" dirty="0" smtClean="0">
              <a:latin typeface="Times New Roman" pitchFamily="18" charset="0"/>
            </a:endParaRPr>
          </a:p>
          <a:p>
            <a:pPr eaLnBrk="1" hangingPunct="1"/>
            <a:r>
              <a:rPr lang="en-US" baseline="0" dirty="0" smtClean="0">
                <a:latin typeface="Times New Roman" pitchFamily="18" charset="0"/>
              </a:rPr>
              <a:t>6 kids experienced the life skills teaching program in daily small groups where they played games or worked on arts and crafts activities</a:t>
            </a:r>
          </a:p>
          <a:p>
            <a:pPr eaLnBrk="1" hangingPunct="1"/>
            <a:endParaRPr lang="en-US" baseline="0" dirty="0" smtClean="0">
              <a:latin typeface="Times New Roman" pitchFamily="18" charset="0"/>
            </a:endParaRPr>
          </a:p>
          <a:p>
            <a:pPr eaLnBrk="1" hangingPunct="1"/>
            <a:r>
              <a:rPr lang="en-US" baseline="0" dirty="0" smtClean="0">
                <a:latin typeface="Times New Roman" pitchFamily="18" charset="0"/>
              </a:rPr>
              <a:t>6 other kids did not experience the life skills program but they did play the same games and worked on the same arts and crafts activities with the same people for the same amount of time.</a:t>
            </a:r>
          </a:p>
          <a:p>
            <a:pPr eaLnBrk="1" hangingPunct="1"/>
            <a:endParaRPr lang="en-US" baseline="0" dirty="0" smtClean="0">
              <a:latin typeface="Times New Roman" pitchFamily="18" charset="0"/>
            </a:endParaRPr>
          </a:p>
          <a:p>
            <a:pPr eaLnBrk="1" hangingPunct="1"/>
            <a:r>
              <a:rPr lang="en-US" baseline="0" dirty="0" smtClean="0">
                <a:latin typeface="Times New Roman" pitchFamily="18" charset="0"/>
              </a:rPr>
              <a:t>The big difference between the groups was that challenging situations were programmed and skills taught for the treatment group; challenging situations were avoided and not programmed and therefore skills were not taught for the treatment group. For instance, multiple sets of materials were available in each activity, attention was freely available, caps were removed from the glue and markers, etc.</a:t>
            </a:r>
          </a:p>
          <a:p>
            <a:pPr eaLnBrk="1" hangingPunct="1"/>
            <a:endParaRPr lang="en-US" baseline="0" dirty="0" smtClean="0">
              <a:latin typeface="Times New Roman" pitchFamily="18"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p:cNvSpPr>
            <a:spLocks noGrp="1" noChangeArrowheads="1"/>
          </p:cNvSpPr>
          <p:nvPr>
            <p:ph type="sldNum" sz="quarter" idx="5"/>
          </p:nvPr>
        </p:nvSpPr>
        <p:spPr>
          <a:noFill/>
        </p:spPr>
        <p:txBody>
          <a:bodyPr/>
          <a:lstStyle/>
          <a:p>
            <a:fld id="{98802DD5-CBD0-403B-8847-6EB47EFFA0B5}" type="slidenum">
              <a:rPr lang="en-US" smtClean="0">
                <a:latin typeface="Arial" pitchFamily="34" charset="0"/>
              </a:rPr>
              <a:pPr/>
              <a:t>9</a:t>
            </a:fld>
            <a:endParaRPr lang="en-US" smtClean="0">
              <a:latin typeface="Arial" pitchFamily="34" charset="0"/>
            </a:endParaRPr>
          </a:p>
        </p:txBody>
      </p:sp>
      <p:sp>
        <p:nvSpPr>
          <p:cNvPr id="84995" name="Rectangle 2"/>
          <p:cNvSpPr>
            <a:spLocks noGrp="1" noRot="1" noChangeAspect="1" noChangeArrowheads="1" noTextEdit="1"/>
          </p:cNvSpPr>
          <p:nvPr>
            <p:ph type="sldImg"/>
          </p:nvPr>
        </p:nvSpPr>
        <p:spPr>
          <a:ln/>
        </p:spPr>
      </p:sp>
      <p:sp>
        <p:nvSpPr>
          <p:cNvPr id="84996" name="Rectangle 3"/>
          <p:cNvSpPr>
            <a:spLocks noGrp="1" noChangeArrowheads="1"/>
          </p:cNvSpPr>
          <p:nvPr>
            <p:ph type="body" idx="1"/>
          </p:nvPr>
        </p:nvSpPr>
        <p:spPr>
          <a:xfrm>
            <a:off x="0" y="4560570"/>
            <a:ext cx="7315200" cy="4804534"/>
          </a:xfrm>
          <a:noFill/>
          <a:ln/>
        </p:spPr>
        <p:txBody>
          <a:bodyPr>
            <a:noAutofit/>
          </a:bodyPr>
          <a:lstStyle/>
          <a:p>
            <a:pPr eaLnBrk="1" hangingPunct="1"/>
            <a:r>
              <a:rPr lang="en-US" baseline="0" dirty="0" smtClean="0">
                <a:latin typeface="Times New Roman" pitchFamily="18" charset="0"/>
              </a:rPr>
              <a:t>In addition to the randomized group design; single subject designs were used to show the effects of teaching with individual children in the treatment group. Here is the skill acquisition data for 1 child within a multiple probe design. Gaining teachers attention. Requesting materials or help. Tolerating delays and denials.</a:t>
            </a:r>
          </a:p>
          <a:p>
            <a:pPr eaLnBrk="1" hangingPunct="1"/>
            <a:endParaRPr lang="en-US" baseline="0" dirty="0" smtClean="0">
              <a:latin typeface="Times New Roman" pitchFamily="18" charset="0"/>
            </a:endParaRPr>
          </a:p>
          <a:p>
            <a:pPr eaLnBrk="1" hangingPunct="1"/>
            <a:r>
              <a:rPr lang="en-US" baseline="0" dirty="0" smtClean="0">
                <a:latin typeface="Times New Roman" pitchFamily="18" charset="0"/>
              </a:rPr>
              <a:t> You can see that we measured these skills over time and they developed when and only when they were directly taught (in this case using behavioral skills training). These skills persisted even when the teaching package was removed.</a:t>
            </a:r>
            <a:endParaRPr lang="en-US" dirty="0" smtClean="0">
              <a:latin typeface="Times New Roman"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a:latin typeface="Cambria" pitchFamily="18"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latin typeface="Cambria" pitchFamily="18"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428A19A-B277-4306-9BF0-C8633CCCA9E7}" type="datetimeFigureOut">
              <a:rPr lang="en-US" smtClean="0"/>
              <a:pPr/>
              <a:t>6/8/2015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27BADC-881D-47B0-AF38-94FBB1682E8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428A19A-B277-4306-9BF0-C8633CCCA9E7}" type="datetimeFigureOut">
              <a:rPr lang="en-US" smtClean="0"/>
              <a:pPr/>
              <a:t>6/8/2015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27BADC-881D-47B0-AF38-94FBB1682E89}"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Date Placeholder 2"/>
          <p:cNvSpPr>
            <a:spLocks noGrp="1"/>
          </p:cNvSpPr>
          <p:nvPr>
            <p:ph type="dt" sz="half" idx="10"/>
          </p:nvPr>
        </p:nvSpPr>
        <p:spPr>
          <a:xfrm>
            <a:off x="457200" y="6245225"/>
            <a:ext cx="2133600" cy="476250"/>
          </a:xfrm>
        </p:spPr>
        <p:txBody>
          <a:bodyPr/>
          <a:lstStyle>
            <a:lvl1pPr>
              <a:defRPr/>
            </a:lvl1pPr>
          </a:lstStyle>
          <a:p>
            <a:endParaRPr lang="en-US"/>
          </a:p>
        </p:txBody>
      </p:sp>
      <p:sp>
        <p:nvSpPr>
          <p:cNvPr id="4" name="Footer Placeholder 3"/>
          <p:cNvSpPr>
            <a:spLocks noGrp="1"/>
          </p:cNvSpPr>
          <p:nvPr>
            <p:ph type="ftr" sz="quarter" idx="11"/>
          </p:nvPr>
        </p:nvSpPr>
        <p:spPr>
          <a:xfrm>
            <a:off x="3124200" y="6245225"/>
            <a:ext cx="2895600" cy="476250"/>
          </a:xfrm>
        </p:spPr>
        <p:txBody>
          <a:bodyPr/>
          <a:lstStyle>
            <a:lvl1pPr>
              <a:defRPr/>
            </a:lvl1pPr>
          </a:lstStyle>
          <a:p>
            <a:endParaRPr lang="en-US"/>
          </a:p>
        </p:txBody>
      </p:sp>
      <p:sp>
        <p:nvSpPr>
          <p:cNvPr id="5" name="Slide Number Placeholder 4"/>
          <p:cNvSpPr>
            <a:spLocks noGrp="1"/>
          </p:cNvSpPr>
          <p:nvPr>
            <p:ph type="sldNum" sz="quarter" idx="12"/>
          </p:nvPr>
        </p:nvSpPr>
        <p:spPr>
          <a:xfrm>
            <a:off x="6553200" y="6245225"/>
            <a:ext cx="2133600" cy="476250"/>
          </a:xfrm>
        </p:spPr>
        <p:txBody>
          <a:bodyPr/>
          <a:lstStyle>
            <a:lvl1pPr>
              <a:defRPr/>
            </a:lvl1pPr>
          </a:lstStyle>
          <a:p>
            <a:fld id="{0B62A189-0CA4-48CE-9AFC-3C7DAC4EB7D5}" type="slidenum">
              <a:rPr lang="en-US"/>
              <a:pPr/>
              <a:t>‹#›</a:t>
            </a:fld>
            <a:endParaRPr lang="en-US"/>
          </a:p>
        </p:txBody>
      </p:sp>
    </p:spTree>
    <p:extLst>
      <p:ext uri="{BB962C8B-B14F-4D97-AF65-F5344CB8AC3E}">
        <p14:creationId xmlns:p14="http://schemas.microsoft.com/office/powerpoint/2010/main" val="18039224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mbria" pitchFamily="18" charset="0"/>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sz="2800">
                <a:latin typeface="Cambria" pitchFamily="18" charset="0"/>
              </a:defRPr>
            </a:lvl1pPr>
            <a:lvl2pPr>
              <a:defRPr>
                <a:solidFill>
                  <a:schemeClr val="tx1">
                    <a:lumMod val="75000"/>
                    <a:lumOff val="25000"/>
                  </a:schemeClr>
                </a:solidFill>
                <a:latin typeface="Cambria" pitchFamily="18" charset="0"/>
              </a:defRPr>
            </a:lvl2pPr>
            <a:lvl3pPr>
              <a:defRPr>
                <a:latin typeface="Cambria" pitchFamily="18" charset="0"/>
              </a:defRPr>
            </a:lvl3pPr>
            <a:lvl4pPr>
              <a:defRPr>
                <a:latin typeface="Cambria" pitchFamily="18" charset="0"/>
              </a:defRPr>
            </a:lvl4pPr>
            <a:lvl5pPr>
              <a:defRPr>
                <a:latin typeface="Cambria" pitchFamily="18"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2428A19A-B277-4306-9BF0-C8633CCCA9E7}" type="datetimeFigureOut">
              <a:rPr lang="en-US" smtClean="0"/>
              <a:pPr/>
              <a:t>6/8/2015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27BADC-881D-47B0-AF38-94FBB1682E8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428A19A-B277-4306-9BF0-C8633CCCA9E7}" type="datetimeFigureOut">
              <a:rPr lang="en-US" smtClean="0"/>
              <a:pPr/>
              <a:t>6/8/2015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27BADC-881D-47B0-AF38-94FBB1682E8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428A19A-B277-4306-9BF0-C8633CCCA9E7}" type="datetimeFigureOut">
              <a:rPr lang="en-US" smtClean="0"/>
              <a:pPr/>
              <a:t>6/8/2015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27BADC-881D-47B0-AF38-94FBB1682E8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428A19A-B277-4306-9BF0-C8633CCCA9E7}" type="datetimeFigureOut">
              <a:rPr lang="en-US" smtClean="0"/>
              <a:pPr/>
              <a:t>6/8/2015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C27BADC-881D-47B0-AF38-94FBB1682E8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428A19A-B277-4306-9BF0-C8633CCCA9E7}" type="datetimeFigureOut">
              <a:rPr lang="en-US" smtClean="0"/>
              <a:pPr/>
              <a:t>6/8/2015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C27BADC-881D-47B0-AF38-94FBB1682E8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28A19A-B277-4306-9BF0-C8633CCCA9E7}" type="datetimeFigureOut">
              <a:rPr lang="en-US" smtClean="0"/>
              <a:pPr/>
              <a:t>6/8/2015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C27BADC-881D-47B0-AF38-94FBB1682E8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428A19A-B277-4306-9BF0-C8633CCCA9E7}" type="datetimeFigureOut">
              <a:rPr lang="en-US" smtClean="0"/>
              <a:pPr/>
              <a:t>6/8/2015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27BADC-881D-47B0-AF38-94FBB1682E8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428A19A-B277-4306-9BF0-C8633CCCA9E7}" type="datetimeFigureOut">
              <a:rPr lang="en-US" smtClean="0"/>
              <a:pPr/>
              <a:t>6/8/2015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27BADC-881D-47B0-AF38-94FBB1682E8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schemeClr>
            </a:gs>
            <a:gs pos="40000">
              <a:schemeClr val="bg1">
                <a:tint val="45000"/>
                <a:shade val="99000"/>
                <a:satMod val="350000"/>
              </a:schemeClr>
            </a:gs>
            <a:gs pos="100000">
              <a:schemeClr val="bg1">
                <a:shade val="20000"/>
                <a:satMod val="255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28A19A-B277-4306-9BF0-C8633CCCA9E7}" type="datetimeFigureOut">
              <a:rPr lang="en-US" smtClean="0"/>
              <a:pPr/>
              <a:t>6/8/2015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27BADC-881D-47B0-AF38-94FBB1682E8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2" descr="C:\Users\ghanley\Downloads\file841257432994.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1885"/>
            <a:ext cx="9144000" cy="6856115"/>
          </a:xfrm>
          <a:prstGeom prst="rect">
            <a:avLst/>
          </a:prstGeom>
          <a:noFill/>
          <a:extLst>
            <a:ext uri="{909E8E84-426E-40DD-AFC4-6F175D3DCCD1}">
              <a14:hiddenFill xmlns:a14="http://schemas.microsoft.com/office/drawing/2010/main">
                <a:solidFill>
                  <a:srgbClr val="FFFFFF"/>
                </a:solidFill>
              </a14:hiddenFill>
            </a:ext>
          </a:extLst>
        </p:spPr>
      </p:pic>
      <p:sp>
        <p:nvSpPr>
          <p:cNvPr id="12" name="Rectangle 3"/>
          <p:cNvSpPr txBox="1">
            <a:spLocks noChangeArrowheads="1"/>
          </p:cNvSpPr>
          <p:nvPr/>
        </p:nvSpPr>
        <p:spPr>
          <a:xfrm>
            <a:off x="718458" y="3160488"/>
            <a:ext cx="7772400" cy="701040"/>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90000"/>
              </a:lnSpc>
              <a:spcBef>
                <a:spcPct val="20000"/>
              </a:spcBef>
              <a:spcAft>
                <a:spcPts val="0"/>
              </a:spcAft>
              <a:buClrTx/>
              <a:buSzTx/>
              <a:buFont typeface="Arial" pitchFamily="34" charset="0"/>
              <a:buNone/>
              <a:tabLst/>
              <a:defRPr/>
            </a:pPr>
            <a:r>
              <a:rPr kumimoji="0" lang="en-US" sz="3200" b="1" i="0" u="none" strike="noStrike" kern="1200" cap="none" spc="0" normalizeH="0" baseline="0" noProof="0" dirty="0" smtClean="0">
                <a:ln>
                  <a:noFill/>
                </a:ln>
                <a:effectLst/>
                <a:uLnTx/>
                <a:uFillTx/>
                <a:latin typeface="Cambria" pitchFamily="18" charset="0"/>
              </a:rPr>
              <a:t>Gregory P. Hanley. Ph.D., BCBA-D</a:t>
            </a:r>
          </a:p>
          <a:p>
            <a:pPr marL="0" marR="0" lvl="0" indent="0" algn="ctr" defTabSz="914400" rtl="0" eaLnBrk="1" fontAlgn="auto" latinLnBrk="0" hangingPunct="1">
              <a:lnSpc>
                <a:spcPct val="90000"/>
              </a:lnSpc>
              <a:spcBef>
                <a:spcPct val="20000"/>
              </a:spcBef>
              <a:spcAft>
                <a:spcPts val="0"/>
              </a:spcAft>
              <a:buClrTx/>
              <a:buSzTx/>
              <a:buFont typeface="Arial" pitchFamily="34" charset="0"/>
              <a:buNone/>
              <a:tabLst/>
              <a:defRPr/>
            </a:pPr>
            <a:endParaRPr kumimoji="0" lang="en-US" sz="2400" b="0" i="0" u="none" strike="noStrike" kern="1200" cap="none" spc="0" normalizeH="0" baseline="0" noProof="0" dirty="0" smtClean="0">
              <a:ln>
                <a:noFill/>
              </a:ln>
              <a:solidFill>
                <a:schemeClr val="folHlink"/>
              </a:solidFill>
              <a:effectLst/>
              <a:uLnTx/>
              <a:uFillTx/>
              <a:latin typeface="Cambria" pitchFamily="18" charset="0"/>
            </a:endParaRPr>
          </a:p>
        </p:txBody>
      </p:sp>
      <p:pic>
        <p:nvPicPr>
          <p:cNvPr id="14" name="Picture 1" descr="C:\Users\ghanley\Desktop\UMMS-Logo-Formal.png"/>
          <p:cNvPicPr>
            <a:picLocks noChangeAspect="1" noChangeArrowheads="1"/>
          </p:cNvPicPr>
          <p:nvPr/>
        </p:nvPicPr>
        <p:blipFill>
          <a:blip r:embed="rId4" cstate="print"/>
          <a:srcRect/>
          <a:stretch>
            <a:fillRect/>
          </a:stretch>
        </p:blipFill>
        <p:spPr bwMode="auto">
          <a:xfrm>
            <a:off x="5867400" y="3831048"/>
            <a:ext cx="1981200" cy="713232"/>
          </a:xfrm>
          <a:prstGeom prst="rect">
            <a:avLst/>
          </a:prstGeom>
          <a:noFill/>
        </p:spPr>
      </p:pic>
      <p:pic>
        <p:nvPicPr>
          <p:cNvPr id="15" name="Picture 14" descr="WNE logo.jpg"/>
          <p:cNvPicPr>
            <a:picLocks noChangeAspect="1"/>
          </p:cNvPicPr>
          <p:nvPr/>
        </p:nvPicPr>
        <p:blipFill>
          <a:blip r:embed="rId5" cstate="print"/>
          <a:stretch>
            <a:fillRect/>
          </a:stretch>
        </p:blipFill>
        <p:spPr>
          <a:xfrm>
            <a:off x="1170425" y="3831048"/>
            <a:ext cx="3172975" cy="694946"/>
          </a:xfrm>
          <a:prstGeom prst="rect">
            <a:avLst/>
          </a:prstGeom>
        </p:spPr>
      </p:pic>
      <p:sp>
        <p:nvSpPr>
          <p:cNvPr id="16" name="Rectangle 15"/>
          <p:cNvSpPr/>
          <p:nvPr/>
        </p:nvSpPr>
        <p:spPr>
          <a:xfrm>
            <a:off x="533400" y="396240"/>
            <a:ext cx="7957458" cy="2194560"/>
          </a:xfrm>
          <a:prstGeom prst="rect">
            <a:avLst/>
          </a:prstGeom>
          <a:solidFill>
            <a:schemeClr val="tx2">
              <a:lumMod val="75000"/>
              <a:alpha val="3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0000"/>
              </a:solidFill>
            </a:endParaRPr>
          </a:p>
        </p:txBody>
      </p:sp>
      <p:sp>
        <p:nvSpPr>
          <p:cNvPr id="17" name="Title 1"/>
          <p:cNvSpPr txBox="1">
            <a:spLocks/>
          </p:cNvSpPr>
          <p:nvPr/>
        </p:nvSpPr>
        <p:spPr>
          <a:xfrm>
            <a:off x="261258" y="381000"/>
            <a:ext cx="8610600" cy="2270760"/>
          </a:xfrm>
          <a:prstGeom prst="rect">
            <a:avLst/>
          </a:prstGeom>
        </p:spPr>
        <p:txBody>
          <a:bodyPr vert="horz" lIns="91440" tIns="45720" rIns="91440" bIns="45720" rtlCol="0" anchor="ctr">
            <a:normAutofit fontScale="97500"/>
          </a:bodyPr>
          <a:lstStyle/>
          <a:p>
            <a:pPr lvl="0" algn="ctr">
              <a:spcBef>
                <a:spcPct val="0"/>
              </a:spcBef>
              <a:defRPr/>
            </a:pPr>
            <a:r>
              <a:rPr lang="en-US" sz="3600" b="1" dirty="0" smtClean="0">
                <a:solidFill>
                  <a:schemeClr val="bg1"/>
                </a:solidFill>
                <a:latin typeface="Cambria" panose="02040503050406030204" pitchFamily="18" charset="0"/>
              </a:rPr>
              <a:t>Preventing </a:t>
            </a:r>
            <a:r>
              <a:rPr lang="en-US" sz="3600" b="1" dirty="0">
                <a:solidFill>
                  <a:schemeClr val="bg1"/>
                </a:solidFill>
                <a:latin typeface="Cambria" panose="02040503050406030204" pitchFamily="18" charset="0"/>
              </a:rPr>
              <a:t>Severe Problem </a:t>
            </a:r>
            <a:r>
              <a:rPr lang="en-US" sz="3600" b="1" dirty="0" smtClean="0">
                <a:solidFill>
                  <a:schemeClr val="bg1"/>
                </a:solidFill>
                <a:latin typeface="Cambria" panose="02040503050406030204" pitchFamily="18" charset="0"/>
              </a:rPr>
              <a:t>Behavior:</a:t>
            </a:r>
          </a:p>
          <a:p>
            <a:pPr lvl="0" algn="ctr">
              <a:spcBef>
                <a:spcPct val="0"/>
              </a:spcBef>
              <a:defRPr/>
            </a:pPr>
            <a:r>
              <a:rPr lang="en-US" sz="3600" b="1" smtClean="0">
                <a:solidFill>
                  <a:schemeClr val="bg1"/>
                </a:solidFill>
                <a:latin typeface="Cambria" panose="02040503050406030204" pitchFamily="18" charset="0"/>
              </a:rPr>
              <a:t>A </a:t>
            </a:r>
            <a:r>
              <a:rPr lang="en-US" sz="3600" b="1" dirty="0">
                <a:solidFill>
                  <a:schemeClr val="bg1"/>
                </a:solidFill>
                <a:latin typeface="Cambria" panose="02040503050406030204" pitchFamily="18" charset="0"/>
              </a:rPr>
              <a:t>Focus on Strengthening Socially Important Behavior </a:t>
            </a:r>
            <a:r>
              <a:rPr lang="en-US" sz="3600" b="1" dirty="0" smtClean="0">
                <a:solidFill>
                  <a:schemeClr val="bg1"/>
                </a:solidFill>
                <a:latin typeface="Cambria" panose="02040503050406030204" pitchFamily="18" charset="0"/>
              </a:rPr>
              <a:t> </a:t>
            </a:r>
            <a:endParaRPr lang="en-US" sz="3600" dirty="0">
              <a:solidFill>
                <a:schemeClr val="bg1">
                  <a:lumMod val="85000"/>
                </a:schemeClr>
              </a:solidFill>
              <a:latin typeface="Cambria" panose="02040503050406030204" pitchFamily="18" charset="0"/>
            </a:endParaRPr>
          </a:p>
        </p:txBody>
      </p:sp>
      <p:sp>
        <p:nvSpPr>
          <p:cNvPr id="18" name="Rectangle 17"/>
          <p:cNvSpPr/>
          <p:nvPr/>
        </p:nvSpPr>
        <p:spPr>
          <a:xfrm>
            <a:off x="261258" y="2950031"/>
            <a:ext cx="8610600" cy="1850569"/>
          </a:xfrm>
          <a:prstGeom prst="rect">
            <a:avLst/>
          </a:prstGeom>
          <a:solidFill>
            <a:schemeClr val="tx2">
              <a:lumMod val="75000"/>
              <a:alpha val="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0000"/>
              </a:solidFill>
            </a:endParaRPr>
          </a:p>
        </p:txBody>
      </p:sp>
      <p:sp>
        <p:nvSpPr>
          <p:cNvPr id="11" name="Rectangle 3"/>
          <p:cNvSpPr>
            <a:spLocks noGrp="1" noChangeArrowheads="1"/>
          </p:cNvSpPr>
          <p:nvPr>
            <p:ph type="subTitle" idx="1"/>
          </p:nvPr>
        </p:nvSpPr>
        <p:spPr>
          <a:xfrm>
            <a:off x="762000" y="5105400"/>
            <a:ext cx="7772400" cy="1447800"/>
          </a:xfrm>
        </p:spPr>
        <p:txBody>
          <a:bodyPr>
            <a:normAutofit/>
          </a:bodyPr>
          <a:lstStyle/>
          <a:p>
            <a:pPr eaLnBrk="1" hangingPunct="1">
              <a:spcBef>
                <a:spcPts val="0"/>
              </a:spcBef>
            </a:pPr>
            <a:r>
              <a:rPr lang="en-US" sz="2400" b="1" i="1" kern="0" dirty="0" smtClean="0">
                <a:solidFill>
                  <a:schemeClr val="tx1"/>
                </a:solidFill>
              </a:rPr>
              <a:t> </a:t>
            </a:r>
            <a:r>
              <a:rPr lang="en-US" sz="2400" b="1" i="1" kern="0" dirty="0" err="1" smtClean="0">
                <a:solidFill>
                  <a:schemeClr val="tx1"/>
                </a:solidFill>
              </a:rPr>
              <a:t>DataFinch</a:t>
            </a:r>
            <a:endParaRPr lang="en-US" sz="2400" b="1" i="1" kern="0" dirty="0" smtClean="0">
              <a:solidFill>
                <a:schemeClr val="tx1"/>
              </a:solidFill>
            </a:endParaRPr>
          </a:p>
          <a:p>
            <a:pPr eaLnBrk="1" hangingPunct="1">
              <a:spcBef>
                <a:spcPts val="0"/>
              </a:spcBef>
            </a:pPr>
            <a:r>
              <a:rPr lang="en-US" sz="2400" b="1" i="1" kern="0" dirty="0" smtClean="0">
                <a:solidFill>
                  <a:schemeClr val="tx1"/>
                </a:solidFill>
              </a:rPr>
              <a:t>November, 2014</a:t>
            </a:r>
          </a:p>
        </p:txBody>
      </p:sp>
    </p:spTree>
    <p:extLst>
      <p:ext uri="{BB962C8B-B14F-4D97-AF65-F5344CB8AC3E}">
        <p14:creationId xmlns:p14="http://schemas.microsoft.com/office/powerpoint/2010/main" val="97790153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861352" y="0"/>
            <a:ext cx="5282648" cy="6858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3872552" y="4099810"/>
            <a:ext cx="5271448" cy="27432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p:cNvPicPr>
            <a:picLocks noChangeAspect="1"/>
          </p:cNvPicPr>
          <p:nvPr/>
        </p:nvPicPr>
        <p:blipFill rotWithShape="1">
          <a:blip r:embed="rId3" cstate="print">
            <a:extLst>
              <a:ext uri="{28A0092B-C50C-407E-A947-70E740481C1C}">
                <a14:useLocalDpi xmlns:a14="http://schemas.microsoft.com/office/drawing/2010/main" val="0"/>
              </a:ext>
            </a:extLst>
          </a:blip>
          <a:srcRect l="4130" b="7909"/>
          <a:stretch/>
        </p:blipFill>
        <p:spPr bwMode="auto">
          <a:xfrm>
            <a:off x="4247072" y="76200"/>
            <a:ext cx="4537294" cy="6706501"/>
          </a:xfrm>
          <a:prstGeom prst="rect">
            <a:avLst/>
          </a:prstGeom>
          <a:noFill/>
          <a:ln>
            <a:noFill/>
          </a:ln>
          <a:extLst>
            <a:ext uri="{53640926-AAD7-44D8-BBD7-CCE9431645EC}">
              <a14:shadowObscured xmlns:a14="http://schemas.microsoft.com/office/drawing/2010/main"/>
            </a:ext>
          </a:extLst>
        </p:spPr>
      </p:pic>
      <p:sp>
        <p:nvSpPr>
          <p:cNvPr id="8" name="Rectangle 2"/>
          <p:cNvSpPr txBox="1">
            <a:spLocks noChangeArrowheads="1"/>
          </p:cNvSpPr>
          <p:nvPr/>
        </p:nvSpPr>
        <p:spPr>
          <a:xfrm>
            <a:off x="0" y="4572000"/>
            <a:ext cx="4038600" cy="2286000"/>
          </a:xfrm>
          <a:prstGeom prst="rect">
            <a:avLst/>
          </a:prstGeom>
        </p:spPr>
        <p:txBody>
          <a:bodyPr vert="horz" lIns="91440" tIns="45720" rIns="91440" bIns="45720" rtlCol="0">
            <a:normAutofit/>
          </a:bodyPr>
          <a:lstStyle/>
          <a:p>
            <a:pPr>
              <a:spcBef>
                <a:spcPct val="20000"/>
              </a:spcBef>
            </a:pPr>
            <a:r>
              <a:rPr kumimoji="0" lang="en-US" sz="2000" b="1" i="1" u="sng" strike="noStrike" kern="1200" cap="none" spc="0" normalizeH="0" baseline="0" noProof="0" dirty="0" smtClean="0">
                <a:ln>
                  <a:noFill/>
                </a:ln>
                <a:solidFill>
                  <a:srgbClr val="002060"/>
                </a:solidFill>
                <a:effectLst/>
                <a:uLnTx/>
                <a:uFillTx/>
                <a:latin typeface="Cambria" pitchFamily="18" charset="0"/>
              </a:rPr>
              <a:t>Conclusion: </a:t>
            </a:r>
            <a:r>
              <a:rPr kumimoji="0" lang="en-US" sz="2000" b="1" i="0" u="none" strike="noStrike" kern="1200" cap="none" spc="0" normalizeH="0" baseline="0" noProof="0" dirty="0" smtClean="0">
                <a:ln>
                  <a:noFill/>
                </a:ln>
                <a:solidFill>
                  <a:srgbClr val="002060"/>
                </a:solidFill>
                <a:effectLst/>
                <a:uLnTx/>
                <a:uFillTx/>
                <a:latin typeface="Cambria" pitchFamily="18" charset="0"/>
              </a:rPr>
              <a:t>These life skills do not occur without explicit teaching </a:t>
            </a:r>
          </a:p>
          <a:p>
            <a:pPr>
              <a:spcBef>
                <a:spcPct val="20000"/>
              </a:spcBef>
            </a:pPr>
            <a:endParaRPr kumimoji="0" lang="en-US" sz="800" b="1" i="0" u="none" strike="noStrike" kern="1200" cap="none" spc="0" normalizeH="0" baseline="0" noProof="0" dirty="0" smtClean="0">
              <a:ln>
                <a:noFill/>
              </a:ln>
              <a:solidFill>
                <a:srgbClr val="002060"/>
              </a:solidFill>
              <a:effectLst/>
              <a:uLnTx/>
              <a:uFillTx/>
              <a:latin typeface="Cambria" pitchFamily="18" charset="0"/>
            </a:endParaRPr>
          </a:p>
          <a:p>
            <a:pPr>
              <a:spcBef>
                <a:spcPct val="20000"/>
              </a:spcBef>
            </a:pPr>
            <a:r>
              <a:rPr lang="en-US" sz="2000" b="1" dirty="0" smtClean="0">
                <a:solidFill>
                  <a:srgbClr val="002060"/>
                </a:solidFill>
                <a:latin typeface="Cambria" pitchFamily="18" charset="0"/>
              </a:rPr>
              <a:t>T</a:t>
            </a:r>
            <a:r>
              <a:rPr kumimoji="0" lang="en-US" sz="2000" b="1" i="0" u="none" strike="noStrike" kern="1200" cap="none" spc="0" normalizeH="0" baseline="0" noProof="0" dirty="0" smtClean="0">
                <a:ln>
                  <a:noFill/>
                </a:ln>
                <a:solidFill>
                  <a:srgbClr val="002060"/>
                </a:solidFill>
                <a:effectLst/>
                <a:uLnTx/>
                <a:uFillTx/>
                <a:latin typeface="Cambria" pitchFamily="18" charset="0"/>
              </a:rPr>
              <a:t>hey are as socially constructed</a:t>
            </a:r>
            <a:r>
              <a:rPr kumimoji="0" lang="en-US" sz="2000" b="1" i="0" u="none" strike="noStrike" kern="1200" cap="none" spc="0" normalizeH="0" noProof="0" dirty="0" smtClean="0">
                <a:ln>
                  <a:noFill/>
                </a:ln>
                <a:solidFill>
                  <a:srgbClr val="002060"/>
                </a:solidFill>
                <a:effectLst/>
                <a:uLnTx/>
                <a:uFillTx/>
                <a:latin typeface="Cambria" pitchFamily="18" charset="0"/>
              </a:rPr>
              <a:t> as our alphabet</a:t>
            </a:r>
            <a:endParaRPr lang="en-US" sz="2000" b="1" i="1" dirty="0" smtClean="0">
              <a:solidFill>
                <a:srgbClr val="002060"/>
              </a:solidFill>
              <a:latin typeface="Cambria" pitchFamily="18" charset="0"/>
            </a:endParaRPr>
          </a:p>
          <a:p>
            <a:pPr marR="0" lvl="0" algn="l" defTabSz="914400" rtl="0" eaLnBrk="1" fontAlgn="auto" latinLnBrk="0" hangingPunct="1">
              <a:lnSpc>
                <a:spcPct val="100000"/>
              </a:lnSpc>
              <a:spcBef>
                <a:spcPct val="20000"/>
              </a:spcBef>
              <a:spcAft>
                <a:spcPts val="0"/>
              </a:spcAft>
              <a:buClrTx/>
              <a:buSzTx/>
              <a:tabLst/>
              <a:defRPr/>
            </a:pPr>
            <a:endParaRPr kumimoji="0" lang="en-US" sz="2400" b="0" i="0" u="none" strike="noStrike" kern="1200" cap="none" spc="0" normalizeH="0" baseline="0" noProof="0" dirty="0">
              <a:ln>
                <a:noFill/>
              </a:ln>
              <a:solidFill>
                <a:srgbClr val="002060"/>
              </a:solidFill>
              <a:effectLst/>
              <a:uLnTx/>
              <a:uFillTx/>
              <a:latin typeface="+mn-lt"/>
              <a:ea typeface="+mn-ea"/>
              <a:cs typeface="+mn-cs"/>
            </a:endParaRPr>
          </a:p>
        </p:txBody>
      </p:sp>
      <p:sp>
        <p:nvSpPr>
          <p:cNvPr id="9" name="Rectangle 8"/>
          <p:cNvSpPr/>
          <p:nvPr/>
        </p:nvSpPr>
        <p:spPr>
          <a:xfrm>
            <a:off x="3905447" y="463062"/>
            <a:ext cx="9468928" cy="3810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661239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861352" y="0"/>
            <a:ext cx="5282648" cy="6858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p:cNvPicPr>
            <a:picLocks noChangeAspect="1"/>
          </p:cNvPicPr>
          <p:nvPr/>
        </p:nvPicPr>
        <p:blipFill rotWithShape="1">
          <a:blip r:embed="rId3" cstate="print">
            <a:extLst>
              <a:ext uri="{28A0092B-C50C-407E-A947-70E740481C1C}">
                <a14:useLocalDpi xmlns:a14="http://schemas.microsoft.com/office/drawing/2010/main" val="0"/>
              </a:ext>
            </a:extLst>
          </a:blip>
          <a:srcRect l="2649" r="1103" b="7817"/>
          <a:stretch/>
        </p:blipFill>
        <p:spPr bwMode="auto">
          <a:xfrm>
            <a:off x="4288007" y="23192"/>
            <a:ext cx="4322593" cy="6773998"/>
          </a:xfrm>
          <a:prstGeom prst="rect">
            <a:avLst/>
          </a:prstGeom>
          <a:noFill/>
          <a:ln>
            <a:noFill/>
          </a:ln>
          <a:extLst>
            <a:ext uri="{53640926-AAD7-44D8-BBD7-CCE9431645EC}">
              <a14:shadowObscured xmlns:a14="http://schemas.microsoft.com/office/drawing/2010/main"/>
            </a:ext>
          </a:extLst>
        </p:spPr>
      </p:pic>
      <p:sp>
        <p:nvSpPr>
          <p:cNvPr id="8" name="Rectangle 2"/>
          <p:cNvSpPr txBox="1">
            <a:spLocks noChangeArrowheads="1"/>
          </p:cNvSpPr>
          <p:nvPr/>
        </p:nvSpPr>
        <p:spPr>
          <a:xfrm>
            <a:off x="2133600" y="2057400"/>
            <a:ext cx="3886200" cy="411162"/>
          </a:xfrm>
          <a:prstGeom prst="rect">
            <a:avLst/>
          </a:prstGeom>
          <a:scene3d>
            <a:camera prst="orthographicFront">
              <a:rot lat="0" lon="0" rev="5400000"/>
            </a:camera>
            <a:lightRig rig="threePt" dir="t"/>
          </a:scene3d>
        </p:spPr>
        <p:txBody>
          <a:bodyPr vert="horz" lIns="91440" tIns="45720" rIns="91440" bIns="45720" rtlCol="0">
            <a:normAutofit/>
          </a:bodyPr>
          <a:lstStyle/>
          <a:p>
            <a:pPr algn="ctr">
              <a:spcBef>
                <a:spcPct val="20000"/>
              </a:spcBef>
            </a:pPr>
            <a:r>
              <a:rPr kumimoji="0" lang="en-US" b="0" i="0" u="none" strike="noStrike" kern="1200" cap="none" spc="0" normalizeH="0" baseline="0" noProof="0" dirty="0" smtClean="0">
                <a:ln>
                  <a:noFill/>
                </a:ln>
                <a:solidFill>
                  <a:schemeClr val="tx1"/>
                </a:solidFill>
                <a:effectLst/>
                <a:uLnTx/>
                <a:uFillTx/>
                <a:latin typeface="Cambria" pitchFamily="18" charset="0"/>
              </a:rPr>
              <a:t>Problem Behavior</a:t>
            </a:r>
            <a:endParaRPr lang="en-US" i="1" dirty="0" smtClean="0">
              <a:latin typeface="Cambria" pitchFamily="18" charset="0"/>
            </a:endParaRPr>
          </a:p>
          <a:p>
            <a:pPr marR="0" lvl="0" algn="ctr" defTabSz="914400" rtl="0" eaLnBrk="1" fontAlgn="auto" latinLnBrk="0" hangingPunct="1">
              <a:lnSpc>
                <a:spcPct val="100000"/>
              </a:lnSpc>
              <a:spcBef>
                <a:spcPct val="20000"/>
              </a:spcBef>
              <a:spcAft>
                <a:spcPts val="0"/>
              </a:spcAft>
              <a:buClrTx/>
              <a:buSzTx/>
              <a:tabLst/>
              <a:defRPr/>
            </a:pPr>
            <a:endParaRPr kumimoji="0" lang="en-US" sz="2400" b="0" i="0" u="none" strike="noStrike" kern="1200" cap="none" spc="0" normalizeH="0" baseline="0" noProof="0" dirty="0">
              <a:ln>
                <a:noFill/>
              </a:ln>
              <a:solidFill>
                <a:schemeClr val="tx1"/>
              </a:solidFill>
              <a:effectLst/>
              <a:uLnTx/>
              <a:uFillTx/>
              <a:latin typeface="+mn-lt"/>
              <a:ea typeface="+mn-ea"/>
              <a:cs typeface="+mn-cs"/>
            </a:endParaRPr>
          </a:p>
        </p:txBody>
      </p:sp>
      <p:sp>
        <p:nvSpPr>
          <p:cNvPr id="10" name="Rectangle 9"/>
          <p:cNvSpPr/>
          <p:nvPr/>
        </p:nvSpPr>
        <p:spPr>
          <a:xfrm>
            <a:off x="3872552" y="445477"/>
            <a:ext cx="5271448" cy="36576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2"/>
          <p:cNvSpPr txBox="1">
            <a:spLocks noChangeArrowheads="1"/>
          </p:cNvSpPr>
          <p:nvPr/>
        </p:nvSpPr>
        <p:spPr>
          <a:xfrm>
            <a:off x="0" y="4800600"/>
            <a:ext cx="3886200" cy="2057400"/>
          </a:xfrm>
          <a:prstGeom prst="rect">
            <a:avLst/>
          </a:prstGeom>
        </p:spPr>
        <p:txBody>
          <a:bodyPr vert="horz" lIns="91440" tIns="45720" rIns="91440" bIns="45720" rtlCol="0">
            <a:normAutofit/>
          </a:bodyPr>
          <a:lstStyle/>
          <a:p>
            <a:pPr>
              <a:spcBef>
                <a:spcPct val="20000"/>
              </a:spcBef>
            </a:pPr>
            <a:r>
              <a:rPr kumimoji="0" lang="en-US" sz="2000" b="1" i="1" u="sng" strike="noStrike" kern="1200" cap="none" spc="0" normalizeH="0" baseline="0" noProof="0" dirty="0" smtClean="0">
                <a:ln>
                  <a:noFill/>
                </a:ln>
                <a:solidFill>
                  <a:srgbClr val="002060"/>
                </a:solidFill>
                <a:effectLst/>
                <a:uLnTx/>
                <a:uFillTx/>
                <a:latin typeface="Cambria" pitchFamily="18" charset="0"/>
              </a:rPr>
              <a:t>Conclusion:</a:t>
            </a:r>
            <a:r>
              <a:rPr kumimoji="0" lang="en-US" sz="2000" b="1" i="1" u="none" strike="noStrike" kern="1200" cap="none" spc="0" normalizeH="0" baseline="0" noProof="0" dirty="0" smtClean="0">
                <a:ln>
                  <a:noFill/>
                </a:ln>
                <a:solidFill>
                  <a:srgbClr val="002060"/>
                </a:solidFill>
                <a:effectLst/>
                <a:uLnTx/>
                <a:uFillTx/>
                <a:latin typeface="Cambria" pitchFamily="18" charset="0"/>
              </a:rPr>
              <a:t> </a:t>
            </a:r>
            <a:r>
              <a:rPr kumimoji="0" lang="en-US" sz="2000" b="1" i="0" u="none" strike="noStrike" kern="1200" cap="none" spc="0" normalizeH="0" baseline="0" noProof="0" dirty="0" smtClean="0">
                <a:ln>
                  <a:noFill/>
                </a:ln>
                <a:solidFill>
                  <a:srgbClr val="002060"/>
                </a:solidFill>
                <a:effectLst/>
                <a:uLnTx/>
                <a:uFillTx/>
                <a:latin typeface="Cambria" pitchFamily="18" charset="0"/>
              </a:rPr>
              <a:t>Teaching the life skills prevented</a:t>
            </a:r>
            <a:r>
              <a:rPr kumimoji="0" lang="en-US" sz="2000" b="1" i="0" u="none" strike="noStrike" kern="1200" cap="none" spc="0" normalizeH="0" noProof="0" dirty="0" smtClean="0">
                <a:ln>
                  <a:noFill/>
                </a:ln>
                <a:solidFill>
                  <a:srgbClr val="002060"/>
                </a:solidFill>
                <a:effectLst/>
                <a:uLnTx/>
                <a:uFillTx/>
                <a:latin typeface="Cambria" pitchFamily="18" charset="0"/>
              </a:rPr>
              <a:t> the development of problem behavior in these high-risk preschoolers</a:t>
            </a:r>
            <a:endParaRPr lang="en-US" sz="2000" b="1" i="1" dirty="0" smtClean="0">
              <a:solidFill>
                <a:srgbClr val="002060"/>
              </a:solidFill>
              <a:latin typeface="Cambria" pitchFamily="18" charset="0"/>
            </a:endParaRPr>
          </a:p>
          <a:p>
            <a:pPr marR="0" lvl="0" algn="l" defTabSz="914400" rtl="0" eaLnBrk="1" fontAlgn="auto" latinLnBrk="0" hangingPunct="1">
              <a:lnSpc>
                <a:spcPct val="100000"/>
              </a:lnSpc>
              <a:spcBef>
                <a:spcPct val="20000"/>
              </a:spcBef>
              <a:spcAft>
                <a:spcPts val="0"/>
              </a:spcAft>
              <a:buClrTx/>
              <a:buSzTx/>
              <a:tabLst/>
              <a:defRPr/>
            </a:pPr>
            <a:endParaRPr kumimoji="0" lang="en-US" sz="2400" b="1" i="0" u="none" strike="noStrike" kern="1200" cap="none" spc="0" normalizeH="0" baseline="0" noProof="0" dirty="0">
              <a:ln>
                <a:noFill/>
              </a:ln>
              <a:solidFill>
                <a:srgbClr val="002060"/>
              </a:solidFill>
              <a:effectLst/>
              <a:uLnTx/>
              <a:uFillTx/>
              <a:latin typeface="+mn-lt"/>
              <a:ea typeface="+mn-ea"/>
              <a:cs typeface="+mn-cs"/>
            </a:endParaRPr>
          </a:p>
        </p:txBody>
      </p:sp>
    </p:spTree>
    <p:extLst>
      <p:ext uri="{BB962C8B-B14F-4D97-AF65-F5344CB8AC3E}">
        <p14:creationId xmlns:p14="http://schemas.microsoft.com/office/powerpoint/2010/main" val="5935111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57200" y="274638"/>
            <a:ext cx="8229600" cy="5135562"/>
          </a:xfrm>
        </p:spPr>
        <p:txBody>
          <a:bodyPr>
            <a:noAutofit/>
          </a:bodyPr>
          <a:lstStyle/>
          <a:p>
            <a:pPr lvl="0"/>
            <a:r>
              <a:rPr lang="en-US" sz="3600" b="1" dirty="0" smtClean="0">
                <a:solidFill>
                  <a:schemeClr val="accent3">
                    <a:lumMod val="50000"/>
                  </a:schemeClr>
                </a:solidFill>
              </a:rPr>
              <a:t>Why wait for severe problem behavior to develop?</a:t>
            </a:r>
            <a:br>
              <a:rPr lang="en-US" sz="3600" b="1" dirty="0" smtClean="0">
                <a:solidFill>
                  <a:schemeClr val="accent3">
                    <a:lumMod val="50000"/>
                  </a:schemeClr>
                </a:solidFill>
              </a:rPr>
            </a:br>
            <a:r>
              <a:rPr lang="en-US" sz="3600" b="1" dirty="0" smtClean="0">
                <a:solidFill>
                  <a:schemeClr val="accent3">
                    <a:lumMod val="50000"/>
                  </a:schemeClr>
                </a:solidFill>
              </a:rPr>
              <a:t/>
            </a:r>
            <a:br>
              <a:rPr lang="en-US" sz="3600" b="1" dirty="0" smtClean="0">
                <a:solidFill>
                  <a:schemeClr val="accent3">
                    <a:lumMod val="50000"/>
                  </a:schemeClr>
                </a:solidFill>
              </a:rPr>
            </a:br>
            <a:r>
              <a:rPr lang="en-US" sz="3600" b="1" dirty="0" smtClean="0">
                <a:solidFill>
                  <a:srgbClr val="2505AD"/>
                </a:solidFill>
              </a:rPr>
              <a:t>Teach functional skills to prevent problem behavior from developing or reemerging</a:t>
            </a:r>
            <a:r>
              <a:rPr lang="en-US" sz="3600" dirty="0" smtClean="0">
                <a:solidFill>
                  <a:srgbClr val="2505AD"/>
                </a:solidFill>
              </a:rPr>
              <a:t/>
            </a:r>
            <a:br>
              <a:rPr lang="en-US" sz="3600" dirty="0" smtClean="0">
                <a:solidFill>
                  <a:srgbClr val="2505AD"/>
                </a:solidFill>
              </a:rPr>
            </a:br>
            <a:endParaRPr lang="en-US" sz="3600" b="1" dirty="0" smtClean="0">
              <a:solidFill>
                <a:srgbClr val="2505AD"/>
              </a:solidFill>
              <a:cs typeface="Times New Roman" pitchFamily="18" charset="0"/>
            </a:endParaRPr>
          </a:p>
        </p:txBody>
      </p:sp>
    </p:spTree>
    <p:extLst>
      <p:ext uri="{BB962C8B-B14F-4D97-AF65-F5344CB8AC3E}">
        <p14:creationId xmlns:p14="http://schemas.microsoft.com/office/powerpoint/2010/main" val="814275398"/>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228600" y="274638"/>
            <a:ext cx="8686800" cy="4525962"/>
          </a:xfrm>
          <a:noFill/>
          <a:ln w="44450">
            <a:noFill/>
          </a:ln>
        </p:spPr>
        <p:txBody>
          <a:bodyPr>
            <a:noAutofit/>
          </a:bodyPr>
          <a:lstStyle/>
          <a:p>
            <a:pPr algn="l"/>
            <a:r>
              <a:rPr lang="en-US" sz="3500" b="1" dirty="0" smtClean="0">
                <a:cs typeface="Times New Roman" pitchFamily="18" charset="0"/>
              </a:rPr>
              <a:t>Which skills?</a:t>
            </a:r>
            <a:br>
              <a:rPr lang="en-US" sz="3500" b="1" dirty="0" smtClean="0">
                <a:cs typeface="Times New Roman" pitchFamily="18" charset="0"/>
              </a:rPr>
            </a:br>
            <a:r>
              <a:rPr lang="en-US" sz="3500" b="1" dirty="0" smtClean="0">
                <a:cs typeface="Times New Roman" pitchFamily="18" charset="0"/>
              </a:rPr>
              <a:t/>
            </a:r>
            <a:br>
              <a:rPr lang="en-US" sz="3500" b="1" dirty="0" smtClean="0">
                <a:cs typeface="Times New Roman" pitchFamily="18" charset="0"/>
              </a:rPr>
            </a:br>
            <a:r>
              <a:rPr lang="en-US" sz="3500" b="1" dirty="0" smtClean="0">
                <a:solidFill>
                  <a:srgbClr val="2505AD"/>
                </a:solidFill>
                <a:cs typeface="Times New Roman" pitchFamily="18" charset="0"/>
              </a:rPr>
              <a:t>All skills taught following effective functional assessment should be taught to all children and all persons with ASD</a:t>
            </a:r>
            <a:br>
              <a:rPr lang="en-US" sz="3500" b="1" dirty="0" smtClean="0">
                <a:solidFill>
                  <a:srgbClr val="2505AD"/>
                </a:solidFill>
                <a:cs typeface="Times New Roman" pitchFamily="18" charset="0"/>
              </a:rPr>
            </a:br>
            <a:r>
              <a:rPr lang="en-US" sz="3500" b="1" dirty="0" smtClean="0">
                <a:solidFill>
                  <a:srgbClr val="2505AD"/>
                </a:solidFill>
                <a:cs typeface="Times New Roman" pitchFamily="18" charset="0"/>
              </a:rPr>
              <a:t/>
            </a:r>
            <a:br>
              <a:rPr lang="en-US" sz="3500" b="1" dirty="0" smtClean="0">
                <a:solidFill>
                  <a:srgbClr val="2505AD"/>
                </a:solidFill>
                <a:cs typeface="Times New Roman" pitchFamily="18" charset="0"/>
              </a:rPr>
            </a:br>
            <a:endParaRPr lang="en-US" sz="3500" b="1" dirty="0" smtClean="0">
              <a:solidFill>
                <a:srgbClr val="2505AD"/>
              </a:solidFill>
              <a:cs typeface="Times New Roman" pitchFamily="18" charset="0"/>
            </a:endParaRPr>
          </a:p>
        </p:txBody>
      </p:sp>
    </p:spTree>
    <p:extLst>
      <p:ext uri="{BB962C8B-B14F-4D97-AF65-F5344CB8AC3E}">
        <p14:creationId xmlns:p14="http://schemas.microsoft.com/office/powerpoint/2010/main" val="2963076662"/>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4595" name="Rectangle 3"/>
          <p:cNvSpPr>
            <a:spLocks noGrp="1" noChangeArrowheads="1"/>
          </p:cNvSpPr>
          <p:nvPr>
            <p:ph type="body" idx="1"/>
          </p:nvPr>
        </p:nvSpPr>
        <p:spPr>
          <a:xfrm>
            <a:off x="304800" y="1143000"/>
            <a:ext cx="8534400" cy="5715000"/>
          </a:xfrm>
        </p:spPr>
        <p:txBody>
          <a:bodyPr>
            <a:normAutofit lnSpcReduction="10000"/>
          </a:bodyPr>
          <a:lstStyle/>
          <a:p>
            <a:r>
              <a:rPr lang="en-US" b="1" dirty="0" smtClean="0">
                <a:solidFill>
                  <a:srgbClr val="2505AD"/>
                </a:solidFill>
                <a:cs typeface="Times New Roman" pitchFamily="18" charset="0"/>
              </a:rPr>
              <a:t>Prevent problem behavior by teaching generalized repertoires for:</a:t>
            </a:r>
          </a:p>
          <a:p>
            <a:pPr lvl="1"/>
            <a:r>
              <a:rPr lang="en-US" b="1" dirty="0" smtClean="0">
                <a:solidFill>
                  <a:schemeClr val="tx1"/>
                </a:solidFill>
                <a:cs typeface="Times New Roman" pitchFamily="18" charset="0"/>
              </a:rPr>
              <a:t>Producing automatic reinforcers (i.e., play and leisure skills)</a:t>
            </a:r>
          </a:p>
          <a:p>
            <a:pPr lvl="1"/>
            <a:endParaRPr lang="en-US" sz="900" b="1" dirty="0" smtClean="0">
              <a:solidFill>
                <a:schemeClr val="tx1"/>
              </a:solidFill>
              <a:cs typeface="Times New Roman" pitchFamily="18" charset="0"/>
            </a:endParaRPr>
          </a:p>
          <a:p>
            <a:pPr lvl="1"/>
            <a:r>
              <a:rPr lang="en-US" b="1" dirty="0" smtClean="0">
                <a:solidFill>
                  <a:schemeClr val="tx1"/>
                </a:solidFill>
                <a:cs typeface="Times New Roman" pitchFamily="18" charset="0"/>
              </a:rPr>
              <a:t>Complying with typical instructions</a:t>
            </a:r>
          </a:p>
          <a:p>
            <a:pPr lvl="1"/>
            <a:endParaRPr lang="en-US" sz="900" b="1" dirty="0" smtClean="0">
              <a:solidFill>
                <a:schemeClr val="tx1"/>
              </a:solidFill>
              <a:cs typeface="Times New Roman" pitchFamily="18" charset="0"/>
            </a:endParaRPr>
          </a:p>
          <a:p>
            <a:pPr lvl="1"/>
            <a:r>
              <a:rPr lang="en-US" b="1" dirty="0" smtClean="0">
                <a:solidFill>
                  <a:schemeClr val="tx1"/>
                </a:solidFill>
                <a:cs typeface="Times New Roman" pitchFamily="18" charset="0"/>
              </a:rPr>
              <a:t>Recruiting and maintaining others attention</a:t>
            </a:r>
          </a:p>
          <a:p>
            <a:pPr lvl="1"/>
            <a:endParaRPr lang="en-US" sz="800" b="1" dirty="0" smtClean="0">
              <a:solidFill>
                <a:schemeClr val="tx1"/>
              </a:solidFill>
              <a:cs typeface="Times New Roman" pitchFamily="18" charset="0"/>
            </a:endParaRPr>
          </a:p>
          <a:p>
            <a:pPr lvl="1"/>
            <a:r>
              <a:rPr lang="en-US" b="1" dirty="0" smtClean="0">
                <a:solidFill>
                  <a:schemeClr val="tx1"/>
                </a:solidFill>
                <a:cs typeface="Times New Roman" pitchFamily="18" charset="0"/>
              </a:rPr>
              <a:t>Escaping or avoiding unpleasant situations</a:t>
            </a:r>
          </a:p>
          <a:p>
            <a:pPr lvl="1"/>
            <a:endParaRPr lang="en-US" sz="900" b="1" dirty="0" smtClean="0">
              <a:solidFill>
                <a:schemeClr val="tx1"/>
              </a:solidFill>
              <a:cs typeface="Times New Roman" pitchFamily="18" charset="0"/>
            </a:endParaRPr>
          </a:p>
          <a:p>
            <a:pPr lvl="1"/>
            <a:r>
              <a:rPr lang="en-US" b="1" dirty="0" smtClean="0">
                <a:solidFill>
                  <a:schemeClr val="tx1"/>
                </a:solidFill>
                <a:cs typeface="Times New Roman" pitchFamily="18" charset="0"/>
              </a:rPr>
              <a:t>Gaining or maintaining preferred materials or contexts</a:t>
            </a:r>
          </a:p>
          <a:p>
            <a:pPr lvl="1"/>
            <a:endParaRPr lang="en-US" sz="900" b="1" dirty="0" smtClean="0">
              <a:solidFill>
                <a:schemeClr val="tx1"/>
              </a:solidFill>
              <a:cs typeface="Times New Roman" pitchFamily="18" charset="0"/>
            </a:endParaRPr>
          </a:p>
          <a:p>
            <a:pPr lvl="1"/>
            <a:r>
              <a:rPr lang="en-US" b="1" dirty="0" smtClean="0">
                <a:solidFill>
                  <a:schemeClr val="tx1"/>
                </a:solidFill>
                <a:cs typeface="Times New Roman" pitchFamily="18" charset="0"/>
              </a:rPr>
              <a:t>Tolerating delays and denials of these same events/contexts</a:t>
            </a:r>
          </a:p>
          <a:p>
            <a:pPr lvl="1"/>
            <a:endParaRPr lang="en-US" dirty="0" smtClean="0">
              <a:cs typeface="Times New Roman" pitchFamily="18" charset="0"/>
            </a:endParaRPr>
          </a:p>
          <a:p>
            <a:pPr lvl="1">
              <a:buNone/>
            </a:pPr>
            <a:endParaRPr lang="en-US" sz="2400" i="0" dirty="0" smtClean="0">
              <a:cs typeface="Times New Roman" pitchFamily="18" charset="0"/>
            </a:endParaRPr>
          </a:p>
        </p:txBody>
      </p:sp>
      <p:sp>
        <p:nvSpPr>
          <p:cNvPr id="4" name="Title 3"/>
          <p:cNvSpPr>
            <a:spLocks noGrp="1"/>
          </p:cNvSpPr>
          <p:nvPr>
            <p:ph type="title"/>
          </p:nvPr>
        </p:nvSpPr>
        <p:spPr>
          <a:xfrm>
            <a:off x="457200" y="274638"/>
            <a:ext cx="8229600" cy="868362"/>
          </a:xfrm>
        </p:spPr>
        <p:txBody>
          <a:bodyPr/>
          <a:lstStyle/>
          <a:p>
            <a:r>
              <a:rPr lang="en-US" b="1" dirty="0" smtClean="0"/>
              <a:t> Which skills?</a:t>
            </a:r>
            <a:endParaRPr lang="en-US" b="1" dirty="0"/>
          </a:p>
        </p:txBody>
      </p:sp>
    </p:spTree>
    <p:extLst>
      <p:ext uri="{BB962C8B-B14F-4D97-AF65-F5344CB8AC3E}">
        <p14:creationId xmlns:p14="http://schemas.microsoft.com/office/powerpoint/2010/main" val="42442042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9459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94595">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94595">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94595">
                                            <p:txEl>
                                              <p:pRg st="7" end="7"/>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94595">
                                            <p:txEl>
                                              <p:pRg st="9" end="9"/>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94595">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2"/>
          <p:cNvSpPr>
            <a:spLocks noGrp="1" noChangeArrowheads="1"/>
          </p:cNvSpPr>
          <p:nvPr>
            <p:ph type="title"/>
          </p:nvPr>
        </p:nvSpPr>
        <p:spPr>
          <a:xfrm>
            <a:off x="457200" y="274638"/>
            <a:ext cx="8229600" cy="1401762"/>
          </a:xfrm>
        </p:spPr>
        <p:txBody>
          <a:bodyPr>
            <a:noAutofit/>
          </a:bodyPr>
          <a:lstStyle/>
          <a:p>
            <a:r>
              <a:rPr lang="en-US" sz="3600" b="1" dirty="0" smtClean="0"/>
              <a:t>Key Factor:</a:t>
            </a:r>
            <a:br>
              <a:rPr lang="en-US" sz="3600" b="1" dirty="0" smtClean="0"/>
            </a:br>
            <a:r>
              <a:rPr lang="en-US" sz="3600" b="1" dirty="0" smtClean="0">
                <a:solidFill>
                  <a:schemeClr val="accent3">
                    <a:lumMod val="50000"/>
                  </a:schemeClr>
                </a:solidFill>
              </a:rPr>
              <a:t>Identifying and Setting up</a:t>
            </a:r>
            <a:br>
              <a:rPr lang="en-US" sz="3600" b="1" dirty="0" smtClean="0">
                <a:solidFill>
                  <a:schemeClr val="accent3">
                    <a:lumMod val="50000"/>
                  </a:schemeClr>
                </a:solidFill>
              </a:rPr>
            </a:br>
            <a:r>
              <a:rPr lang="en-US" sz="3600" b="1" dirty="0" smtClean="0">
                <a:solidFill>
                  <a:schemeClr val="accent3">
                    <a:lumMod val="50000"/>
                  </a:schemeClr>
                </a:solidFill>
              </a:rPr>
              <a:t>Evocative Situations </a:t>
            </a:r>
            <a:endParaRPr lang="en-US" sz="3600" dirty="0">
              <a:solidFill>
                <a:schemeClr val="accent3">
                  <a:lumMod val="50000"/>
                </a:schemeClr>
              </a:solidFill>
            </a:endParaRPr>
          </a:p>
        </p:txBody>
      </p:sp>
      <p:sp>
        <p:nvSpPr>
          <p:cNvPr id="140291" name="Rectangle 3"/>
          <p:cNvSpPr>
            <a:spLocks noGrp="1" noChangeArrowheads="1"/>
          </p:cNvSpPr>
          <p:nvPr>
            <p:ph type="body" idx="1"/>
          </p:nvPr>
        </p:nvSpPr>
        <p:spPr>
          <a:xfrm>
            <a:off x="457200" y="1905000"/>
            <a:ext cx="8229600" cy="4648200"/>
          </a:xfrm>
        </p:spPr>
        <p:txBody>
          <a:bodyPr>
            <a:normAutofit lnSpcReduction="10000"/>
          </a:bodyPr>
          <a:lstStyle/>
          <a:p>
            <a:pPr marL="0" indent="0">
              <a:buNone/>
            </a:pPr>
            <a:r>
              <a:rPr lang="en-US" b="1" dirty="0" smtClean="0">
                <a:solidFill>
                  <a:srgbClr val="2505AD"/>
                </a:solidFill>
              </a:rPr>
              <a:t>Repeatedly introduce </a:t>
            </a:r>
            <a:r>
              <a:rPr lang="en-US" b="1" u="sng" dirty="0" smtClean="0">
                <a:solidFill>
                  <a:srgbClr val="2505AD"/>
                </a:solidFill>
              </a:rPr>
              <a:t>evocative situations</a:t>
            </a:r>
            <a:r>
              <a:rPr lang="en-US" b="1" dirty="0" smtClean="0">
                <a:solidFill>
                  <a:srgbClr val="2505AD"/>
                </a:solidFill>
              </a:rPr>
              <a:t> and teach functionally equivalent skills </a:t>
            </a:r>
          </a:p>
          <a:p>
            <a:pPr marL="692150" lvl="1" indent="-292100"/>
            <a:r>
              <a:rPr lang="en-US" sz="2600" b="1" dirty="0" smtClean="0">
                <a:solidFill>
                  <a:schemeClr val="tx1"/>
                </a:solidFill>
              </a:rPr>
              <a:t>Arrange low or divided attention--                    </a:t>
            </a:r>
            <a:r>
              <a:rPr lang="en-US" sz="2600" dirty="0" smtClean="0">
                <a:solidFill>
                  <a:schemeClr val="tx1"/>
                </a:solidFill>
              </a:rPr>
              <a:t>teach requests for attention</a:t>
            </a:r>
          </a:p>
          <a:p>
            <a:pPr marL="692150" lvl="1" indent="-292100"/>
            <a:endParaRPr lang="en-US" sz="900" dirty="0" smtClean="0">
              <a:solidFill>
                <a:schemeClr val="tx1"/>
              </a:solidFill>
            </a:endParaRPr>
          </a:p>
          <a:p>
            <a:pPr marL="692150" lvl="1" indent="-292100"/>
            <a:r>
              <a:rPr lang="en-US" sz="2600" b="1" dirty="0" smtClean="0">
                <a:solidFill>
                  <a:schemeClr val="tx1"/>
                </a:solidFill>
              </a:rPr>
              <a:t>Arrange difficult or impossible tasks--            </a:t>
            </a:r>
            <a:r>
              <a:rPr lang="en-US" sz="2600" dirty="0" smtClean="0">
                <a:solidFill>
                  <a:schemeClr val="tx1"/>
                </a:solidFill>
              </a:rPr>
              <a:t>teach requests for assistance</a:t>
            </a:r>
          </a:p>
          <a:p>
            <a:pPr marL="692150" lvl="1" indent="-292100"/>
            <a:endParaRPr lang="en-US" sz="900" dirty="0" smtClean="0">
              <a:solidFill>
                <a:schemeClr val="tx1"/>
              </a:solidFill>
            </a:endParaRPr>
          </a:p>
          <a:p>
            <a:pPr marL="692150" lvl="1" indent="-292100"/>
            <a:r>
              <a:rPr lang="en-US" sz="2600" b="1" dirty="0" smtClean="0">
                <a:solidFill>
                  <a:schemeClr val="tx1"/>
                </a:solidFill>
              </a:rPr>
              <a:t>Arrange viewable but unattainable materials--</a:t>
            </a:r>
            <a:r>
              <a:rPr lang="en-US" sz="2600" dirty="0" smtClean="0">
                <a:solidFill>
                  <a:schemeClr val="tx1"/>
                </a:solidFill>
              </a:rPr>
              <a:t>teach requests for materials</a:t>
            </a:r>
          </a:p>
          <a:p>
            <a:pPr marL="692150" lvl="1" indent="-292100"/>
            <a:endParaRPr lang="en-US" sz="900" dirty="0" smtClean="0">
              <a:solidFill>
                <a:schemeClr val="tx1"/>
              </a:solidFill>
            </a:endParaRPr>
          </a:p>
          <a:p>
            <a:pPr marL="692150" lvl="1" indent="-292100"/>
            <a:r>
              <a:rPr lang="en-US" sz="2600" b="1" dirty="0" smtClean="0">
                <a:solidFill>
                  <a:schemeClr val="tx1"/>
                </a:solidFill>
              </a:rPr>
              <a:t>Arrange delays and denials of same events--</a:t>
            </a:r>
            <a:r>
              <a:rPr lang="en-US" sz="2600" dirty="0" smtClean="0">
                <a:solidFill>
                  <a:schemeClr val="tx1"/>
                </a:solidFill>
              </a:rPr>
              <a:t>teach tolerance</a:t>
            </a:r>
          </a:p>
          <a:p>
            <a:endParaRPr lang="en-US" sz="2000" dirty="0"/>
          </a:p>
        </p:txBody>
      </p:sp>
    </p:spTree>
    <p:extLst>
      <p:ext uri="{BB962C8B-B14F-4D97-AF65-F5344CB8AC3E}">
        <p14:creationId xmlns:p14="http://schemas.microsoft.com/office/powerpoint/2010/main" val="413445512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57200" y="76200"/>
            <a:ext cx="8229600" cy="792162"/>
          </a:xfrm>
        </p:spPr>
        <p:txBody>
          <a:bodyPr>
            <a:noAutofit/>
          </a:bodyPr>
          <a:lstStyle/>
          <a:p>
            <a:r>
              <a:rPr lang="en-US" sz="3600" b="1" dirty="0" smtClean="0"/>
              <a:t>Prevention Model: A Start</a:t>
            </a:r>
            <a:endParaRPr lang="en-US" sz="3600" b="1" dirty="0" smtClean="0">
              <a:cs typeface="Times New Roman" pitchFamily="18" charset="0"/>
            </a:endParaRPr>
          </a:p>
        </p:txBody>
      </p:sp>
      <p:pic>
        <p:nvPicPr>
          <p:cNvPr id="4" name="Picture 1"/>
          <p:cNvPicPr>
            <a:picLocks noChangeAspect="1" noChangeArrowheads="1"/>
          </p:cNvPicPr>
          <p:nvPr/>
        </p:nvPicPr>
        <p:blipFill>
          <a:blip r:embed="rId3" cstate="print"/>
          <a:srcRect/>
          <a:stretch>
            <a:fillRect/>
          </a:stretch>
        </p:blipFill>
        <p:spPr bwMode="auto">
          <a:xfrm>
            <a:off x="1232443" y="990603"/>
            <a:ext cx="6761988" cy="2998851"/>
          </a:xfrm>
          <a:prstGeom prst="rect">
            <a:avLst/>
          </a:prstGeom>
          <a:solidFill>
            <a:srgbClr val="ECECAE">
              <a:alpha val="18000"/>
            </a:srgbClr>
          </a:solidFill>
          <a:ln w="9525">
            <a:noFill/>
            <a:miter lim="800000"/>
            <a:headEnd/>
            <a:tailEnd/>
          </a:ln>
        </p:spPr>
      </p:pic>
      <p:pic>
        <p:nvPicPr>
          <p:cNvPr id="2086916" name="Picture 4"/>
          <p:cNvPicPr>
            <a:picLocks noChangeAspect="1" noChangeArrowheads="1"/>
          </p:cNvPicPr>
          <p:nvPr/>
        </p:nvPicPr>
        <p:blipFill rotWithShape="1">
          <a:blip r:embed="rId4">
            <a:extLst>
              <a:ext uri="{28A0092B-C50C-407E-A947-70E740481C1C}">
                <a14:useLocalDpi xmlns:a14="http://schemas.microsoft.com/office/drawing/2010/main" val="0"/>
              </a:ext>
            </a:extLst>
          </a:blip>
          <a:srcRect t="19393"/>
          <a:stretch/>
        </p:blipFill>
        <p:spPr bwMode="auto">
          <a:xfrm>
            <a:off x="1262562" y="4140200"/>
            <a:ext cx="6709410" cy="238165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165987112"/>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2"/>
          <p:cNvSpPr>
            <a:spLocks noGrp="1" noChangeArrowheads="1"/>
          </p:cNvSpPr>
          <p:nvPr>
            <p:ph type="title"/>
          </p:nvPr>
        </p:nvSpPr>
        <p:spPr>
          <a:xfrm>
            <a:off x="228600" y="274638"/>
            <a:ext cx="8686800" cy="1143000"/>
          </a:xfrm>
        </p:spPr>
        <p:txBody>
          <a:bodyPr>
            <a:normAutofit/>
          </a:bodyPr>
          <a:lstStyle/>
          <a:p>
            <a:r>
              <a:rPr lang="en-US" sz="4000" b="1" dirty="0" smtClean="0"/>
              <a:t>Study Summary and Implication</a:t>
            </a:r>
            <a:endParaRPr lang="en-US" sz="4000" b="1" dirty="0"/>
          </a:p>
        </p:txBody>
      </p:sp>
      <p:sp>
        <p:nvSpPr>
          <p:cNvPr id="158723" name="Rectangle 3"/>
          <p:cNvSpPr>
            <a:spLocks noGrp="1" noChangeArrowheads="1"/>
          </p:cNvSpPr>
          <p:nvPr>
            <p:ph type="body" idx="1"/>
          </p:nvPr>
        </p:nvSpPr>
        <p:spPr/>
        <p:txBody>
          <a:bodyPr>
            <a:normAutofit fontScale="92500"/>
          </a:bodyPr>
          <a:lstStyle/>
          <a:p>
            <a:r>
              <a:rPr lang="en-US" b="1" dirty="0" smtClean="0">
                <a:solidFill>
                  <a:srgbClr val="C00000"/>
                </a:solidFill>
              </a:rPr>
              <a:t>Summary: </a:t>
            </a:r>
          </a:p>
          <a:p>
            <a:pPr lvl="1"/>
            <a:r>
              <a:rPr lang="en-US" b="1" dirty="0" smtClean="0"/>
              <a:t>74% reduction of problem behavior</a:t>
            </a:r>
          </a:p>
          <a:p>
            <a:pPr lvl="1"/>
            <a:r>
              <a:rPr lang="en-US" b="1" dirty="0" smtClean="0"/>
              <a:t>4-fold increase in target skills</a:t>
            </a:r>
          </a:p>
          <a:p>
            <a:pPr lvl="1"/>
            <a:r>
              <a:rPr lang="en-US" b="1" dirty="0" smtClean="0"/>
              <a:t>Teachers report high overall satisfaction with the teaching strategies and the size of the effects</a:t>
            </a:r>
          </a:p>
          <a:p>
            <a:endParaRPr lang="en-US" b="1" dirty="0" smtClean="0"/>
          </a:p>
          <a:p>
            <a:r>
              <a:rPr lang="en-US" b="1" dirty="0" smtClean="0">
                <a:solidFill>
                  <a:srgbClr val="C00000"/>
                </a:solidFill>
              </a:rPr>
              <a:t>Take home point</a:t>
            </a:r>
            <a:r>
              <a:rPr lang="en-US" b="1" dirty="0" smtClean="0">
                <a:solidFill>
                  <a:srgbClr val="2505AD"/>
                </a:solidFill>
              </a:rPr>
              <a:t>: Evocative </a:t>
            </a:r>
            <a:r>
              <a:rPr lang="en-US" b="1" dirty="0">
                <a:solidFill>
                  <a:srgbClr val="2505AD"/>
                </a:solidFill>
              </a:rPr>
              <a:t>situations should not be </a:t>
            </a:r>
            <a:r>
              <a:rPr lang="en-US" b="1" dirty="0" smtClean="0">
                <a:solidFill>
                  <a:srgbClr val="2505AD"/>
                </a:solidFill>
              </a:rPr>
              <a:t>avoided in schools or homes; </a:t>
            </a:r>
            <a:r>
              <a:rPr lang="en-US" b="1" dirty="0">
                <a:solidFill>
                  <a:srgbClr val="2505AD"/>
                </a:solidFill>
              </a:rPr>
              <a:t>they should be introduced thoughtfully, systematically, and when skills can be taught</a:t>
            </a:r>
            <a:r>
              <a:rPr lang="en-US" b="1" dirty="0" smtClean="0">
                <a:solidFill>
                  <a:srgbClr val="2505AD"/>
                </a:solidFill>
              </a:rPr>
              <a:t>.</a:t>
            </a:r>
          </a:p>
          <a:p>
            <a:endParaRPr lang="en-US" dirty="0" smtClean="0"/>
          </a:p>
        </p:txBody>
      </p:sp>
    </p:spTree>
    <p:extLst>
      <p:ext uri="{BB962C8B-B14F-4D97-AF65-F5344CB8AC3E}">
        <p14:creationId xmlns:p14="http://schemas.microsoft.com/office/powerpoint/2010/main" val="18774936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9144000" cy="6858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3872552" y="533400"/>
            <a:ext cx="5271448" cy="27432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18288" y="4629912"/>
            <a:ext cx="9144000" cy="314248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2590800" y="1310390"/>
            <a:ext cx="4572000" cy="1477328"/>
          </a:xfrm>
          <a:prstGeom prst="rect">
            <a:avLst/>
          </a:prstGeom>
        </p:spPr>
        <p:txBody>
          <a:bodyPr>
            <a:spAutoFit/>
          </a:bodyPr>
          <a:lstStyle/>
          <a:p>
            <a:r>
              <a:rPr lang="en-US" b="1" dirty="0" smtClean="0">
                <a:latin typeface="Cambria" pitchFamily="18" charset="0"/>
              </a:rPr>
              <a:t>Luczynski &amp; Hanley (2013). </a:t>
            </a:r>
            <a:r>
              <a:rPr lang="en-US" b="1" dirty="0" smtClean="0">
                <a:solidFill>
                  <a:srgbClr val="002060"/>
                </a:solidFill>
                <a:latin typeface="Cambria" pitchFamily="18" charset="0"/>
              </a:rPr>
              <a:t>Preventing the development of problem behavior by teaching functional communication and self-control skills to preschoolers. </a:t>
            </a:r>
            <a:r>
              <a:rPr lang="en-US" b="1" i="1" dirty="0" smtClean="0">
                <a:latin typeface="Cambria" pitchFamily="18" charset="0"/>
              </a:rPr>
              <a:t>Journal of Applied behavior Analysis.</a:t>
            </a:r>
          </a:p>
        </p:txBody>
      </p:sp>
    </p:spTree>
    <p:extLst>
      <p:ext uri="{BB962C8B-B14F-4D97-AF65-F5344CB8AC3E}">
        <p14:creationId xmlns:p14="http://schemas.microsoft.com/office/powerpoint/2010/main" val="6392400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9144000" cy="6858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3872552" y="4099810"/>
            <a:ext cx="5271448" cy="27432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p:cNvPicPr>
            <a:picLocks noChangeAspect="1"/>
          </p:cNvPicPr>
          <p:nvPr/>
        </p:nvPicPr>
        <p:blipFill rotWithShape="1">
          <a:blip r:embed="rId3" cstate="print">
            <a:extLst>
              <a:ext uri="{28A0092B-C50C-407E-A947-70E740481C1C}">
                <a14:useLocalDpi xmlns:a14="http://schemas.microsoft.com/office/drawing/2010/main" val="0"/>
              </a:ext>
            </a:extLst>
          </a:blip>
          <a:srcRect r="8200"/>
          <a:stretch/>
        </p:blipFill>
        <p:spPr bwMode="auto">
          <a:xfrm>
            <a:off x="381000" y="685799"/>
            <a:ext cx="8368462" cy="11394790"/>
          </a:xfrm>
          <a:prstGeom prst="rect">
            <a:avLst/>
          </a:prstGeom>
          <a:noFill/>
          <a:ln>
            <a:noFill/>
          </a:ln>
          <a:extLst>
            <a:ext uri="{53640926-AAD7-44D8-BBD7-CCE9431645EC}">
              <a14:shadowObscured xmlns:a14="http://schemas.microsoft.com/office/drawing/2010/main"/>
            </a:ext>
          </a:extLst>
        </p:spPr>
      </p:pic>
      <p:sp>
        <p:nvSpPr>
          <p:cNvPr id="14" name="Rectangle 13"/>
          <p:cNvSpPr/>
          <p:nvPr/>
        </p:nvSpPr>
        <p:spPr>
          <a:xfrm>
            <a:off x="18288" y="4629912"/>
            <a:ext cx="9144000" cy="314248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2590800" y="4876800"/>
            <a:ext cx="4572000" cy="1477328"/>
          </a:xfrm>
          <a:prstGeom prst="rect">
            <a:avLst/>
          </a:prstGeom>
        </p:spPr>
        <p:txBody>
          <a:bodyPr>
            <a:spAutoFit/>
          </a:bodyPr>
          <a:lstStyle/>
          <a:p>
            <a:r>
              <a:rPr lang="en-US" b="1" dirty="0" smtClean="0">
                <a:latin typeface="Cambria" pitchFamily="18" charset="0"/>
              </a:rPr>
              <a:t>Luczynski &amp; Hanley (2013). </a:t>
            </a:r>
            <a:r>
              <a:rPr lang="en-US" b="1" dirty="0" smtClean="0">
                <a:solidFill>
                  <a:srgbClr val="002060"/>
                </a:solidFill>
                <a:latin typeface="Cambria" pitchFamily="18" charset="0"/>
              </a:rPr>
              <a:t>Preventing the development of problem behavior by teaching functional communication and self-control skills to preschoolers. </a:t>
            </a:r>
            <a:r>
              <a:rPr lang="en-US" b="1" i="1" dirty="0" smtClean="0">
                <a:latin typeface="Cambria" pitchFamily="18" charset="0"/>
              </a:rPr>
              <a:t>Journal of Applied behavior Analysis.</a:t>
            </a:r>
          </a:p>
        </p:txBody>
      </p:sp>
    </p:spTree>
    <p:extLst>
      <p:ext uri="{BB962C8B-B14F-4D97-AF65-F5344CB8AC3E}">
        <p14:creationId xmlns:p14="http://schemas.microsoft.com/office/powerpoint/2010/main" val="3343907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32837</TotalTime>
  <Words>1484</Words>
  <Application>Microsoft Office PowerPoint</Application>
  <PresentationFormat>On-screen Show (4:3)</PresentationFormat>
  <Paragraphs>107</Paragraphs>
  <Slides>11</Slides>
  <Notes>11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PowerPoint Presentation</vt:lpstr>
      <vt:lpstr>Why wait for severe problem behavior to develop?  Teach functional skills to prevent problem behavior from developing or reemerging </vt:lpstr>
      <vt:lpstr>Which skills?  All skills taught following effective functional assessment should be taught to all children and all persons with ASD  </vt:lpstr>
      <vt:lpstr> Which skills?</vt:lpstr>
      <vt:lpstr>Key Factor: Identifying and Setting up Evocative Situations </vt:lpstr>
      <vt:lpstr>Prevention Model: A Start</vt:lpstr>
      <vt:lpstr>Study Summary and Implication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Sleep Powerpoint for Parents Review the biological/behavioral underpinnings of sleep Go though the assessment/diagnosis process (describe sleep problem, identify faulty controls, faulty reinforcers for behaviors incompatible with sleep) Go through the assessment-based treatment development process (identify dev. approp. sleep goals, build in healthier controls, remove reinforcers for incmpatible behavior, consider alternatives to extinction, NC visits, bedtime pass, consider SR additions, consider faded bedtime and response cost procedures) (Use 2 examples, toddler, older child)</dc:title>
  <dc:creator>Greg Hanley</dc:creator>
  <cp:lastModifiedBy>ghanley</cp:lastModifiedBy>
  <cp:revision>783</cp:revision>
  <cp:lastPrinted>2014-02-04T01:50:12Z</cp:lastPrinted>
  <dcterms:created xsi:type="dcterms:W3CDTF">2008-09-17T16:44:08Z</dcterms:created>
  <dcterms:modified xsi:type="dcterms:W3CDTF">2015-06-08T23:48:13Z</dcterms:modified>
</cp:coreProperties>
</file>