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1320" r:id="rId2"/>
    <p:sldId id="1038" r:id="rId3"/>
    <p:sldId id="1310" r:id="rId4"/>
    <p:sldId id="1311" r:id="rId5"/>
    <p:sldId id="1321" r:id="rId6"/>
    <p:sldId id="1322" r:id="rId7"/>
    <p:sldId id="1323" r:id="rId8"/>
    <p:sldId id="1324" r:id="rId9"/>
    <p:sldId id="1325" r:id="rId10"/>
    <p:sldId id="1326" r:id="rId11"/>
    <p:sldId id="1328" r:id="rId12"/>
    <p:sldId id="1329" r:id="rId13"/>
    <p:sldId id="1331" r:id="rId14"/>
    <p:sldId id="1333" r:id="rId15"/>
    <p:sldId id="1330" r:id="rId16"/>
    <p:sldId id="1334" r:id="rId17"/>
    <p:sldId id="1504" r:id="rId18"/>
    <p:sldId id="1335" r:id="rId19"/>
    <p:sldId id="1503" r:id="rId20"/>
    <p:sldId id="1259" r:id="rId21"/>
    <p:sldId id="1260" r:id="rId22"/>
    <p:sldId id="1265" r:id="rId23"/>
    <p:sldId id="1266" r:id="rId24"/>
    <p:sldId id="1267" r:id="rId25"/>
    <p:sldId id="1268" r:id="rId26"/>
    <p:sldId id="1269" r:id="rId27"/>
    <p:sldId id="1270" r:id="rId28"/>
    <p:sldId id="1505" r:id="rId29"/>
    <p:sldId id="1506" r:id="rId30"/>
    <p:sldId id="1507" r:id="rId31"/>
    <p:sldId id="1508" r:id="rId32"/>
    <p:sldId id="1509" r:id="rId33"/>
    <p:sldId id="1510" r:id="rId34"/>
    <p:sldId id="1511" r:id="rId35"/>
    <p:sldId id="1512" r:id="rId36"/>
    <p:sldId id="1513" r:id="rId37"/>
    <p:sldId id="1514" r:id="rId38"/>
    <p:sldId id="1515" r:id="rId39"/>
    <p:sldId id="1516" r:id="rId40"/>
    <p:sldId id="1517" r:id="rId41"/>
    <p:sldId id="1518" r:id="rId42"/>
    <p:sldId id="1519" r:id="rId43"/>
    <p:sldId id="1520" r:id="rId44"/>
    <p:sldId id="1521" r:id="rId45"/>
    <p:sldId id="1522" r:id="rId46"/>
    <p:sldId id="1523" r:id="rId47"/>
    <p:sldId id="1524" r:id="rId48"/>
    <p:sldId id="1525" r:id="rId49"/>
    <p:sldId id="1526" r:id="rId5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05AD"/>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8223" autoAdjust="0"/>
    <p:restoredTop sz="69097" autoAdjust="0"/>
  </p:normalViewPr>
  <p:slideViewPr>
    <p:cSldViewPr>
      <p:cViewPr varScale="1">
        <p:scale>
          <a:sx n="49" d="100"/>
          <a:sy n="49" d="100"/>
        </p:scale>
        <p:origin x="-1374" y="-90"/>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2292" y="35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5747" tIns="47873" rIns="95747" bIns="47873" rtlCol="0"/>
          <a:lstStyle>
            <a:lvl1pPr algn="r">
              <a:defRPr sz="1300"/>
            </a:lvl1pPr>
          </a:lstStyle>
          <a:p>
            <a:fld id="{5D2D1D22-2DD8-45B0-B8EC-B14025FE03CC}" type="datetimeFigureOut">
              <a:rPr lang="en-US" smtClean="0"/>
              <a:pPr/>
              <a:t>6/8/2015</a:t>
            </a:fld>
            <a:endParaRPr lang="en-US"/>
          </a:p>
        </p:txBody>
      </p:sp>
      <p:sp>
        <p:nvSpPr>
          <p:cNvPr id="4" name="Footer Placeholder 3"/>
          <p:cNvSpPr>
            <a:spLocks noGrp="1"/>
          </p:cNvSpPr>
          <p:nvPr>
            <p:ph type="ftr" sz="quarter" idx="2"/>
          </p:nvPr>
        </p:nvSpPr>
        <p:spPr>
          <a:xfrm>
            <a:off x="0" y="9119473"/>
            <a:ext cx="3169920" cy="480060"/>
          </a:xfrm>
          <a:prstGeom prst="rect">
            <a:avLst/>
          </a:prstGeom>
        </p:spPr>
        <p:txBody>
          <a:bodyPr vert="horz" lIns="95747" tIns="47873" rIns="95747" bIns="47873"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3"/>
            <a:ext cx="3169920" cy="480060"/>
          </a:xfrm>
          <a:prstGeom prst="rect">
            <a:avLst/>
          </a:prstGeom>
        </p:spPr>
        <p:txBody>
          <a:bodyPr vert="horz" lIns="95747" tIns="47873" rIns="95747" bIns="47873" rtlCol="0" anchor="b"/>
          <a:lstStyle>
            <a:lvl1pPr algn="r">
              <a:defRPr sz="1300"/>
            </a:lvl1pPr>
          </a:lstStyle>
          <a:p>
            <a:fld id="{86EED2C9-489B-454D-804E-50CDFDD62A7B}" type="slidenum">
              <a:rPr lang="en-US" smtClean="0"/>
              <a:pPr/>
              <a:t>‹#›</a:t>
            </a:fld>
            <a:endParaRPr lang="en-US"/>
          </a:p>
        </p:txBody>
      </p:sp>
    </p:spTree>
    <p:extLst>
      <p:ext uri="{BB962C8B-B14F-4D97-AF65-F5344CB8AC3E}">
        <p14:creationId xmlns:p14="http://schemas.microsoft.com/office/powerpoint/2010/main" val="3994876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5747" tIns="47873" rIns="95747" bIns="47873" rtlCol="0"/>
          <a:lstStyle>
            <a:lvl1pPr algn="r">
              <a:defRPr sz="1300"/>
            </a:lvl1pPr>
          </a:lstStyle>
          <a:p>
            <a:fld id="{303FB42C-A1B3-47E4-9DC8-41724775D3F3}" type="datetimeFigureOut">
              <a:rPr lang="en-US" smtClean="0"/>
              <a:pPr/>
              <a:t>6/8/2015</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47" tIns="47873" rIns="95747" bIns="47873"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5747" tIns="47873" rIns="95747" bIns="4787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119473"/>
            <a:ext cx="3169920" cy="480060"/>
          </a:xfrm>
          <a:prstGeom prst="rect">
            <a:avLst/>
          </a:prstGeom>
        </p:spPr>
        <p:txBody>
          <a:bodyPr vert="horz" lIns="95747" tIns="47873" rIns="95747" bIns="47873"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3"/>
            <a:ext cx="3169920" cy="480060"/>
          </a:xfrm>
          <a:prstGeom prst="rect">
            <a:avLst/>
          </a:prstGeom>
        </p:spPr>
        <p:txBody>
          <a:bodyPr vert="horz" lIns="95747" tIns="47873" rIns="95747" bIns="47873" rtlCol="0" anchor="b"/>
          <a:lstStyle>
            <a:lvl1pPr algn="r">
              <a:defRPr sz="1300"/>
            </a:lvl1pPr>
          </a:lstStyle>
          <a:p>
            <a:fld id="{6312EACC-0809-4BF3-A1FA-4216C5707E6B}" type="slidenum">
              <a:rPr lang="en-US" smtClean="0"/>
              <a:pPr/>
              <a:t>‹#›</a:t>
            </a:fld>
            <a:endParaRPr lang="en-US"/>
          </a:p>
        </p:txBody>
      </p:sp>
    </p:spTree>
    <p:extLst>
      <p:ext uri="{BB962C8B-B14F-4D97-AF65-F5344CB8AC3E}">
        <p14:creationId xmlns:p14="http://schemas.microsoft.com/office/powerpoint/2010/main" val="3628470203"/>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3840" y="4560570"/>
            <a:ext cx="6827520" cy="4517498"/>
          </a:xfrm>
        </p:spPr>
        <p:txBody>
          <a:bodyPr>
            <a:noAutofit/>
          </a:bodyPr>
          <a:lstStyle/>
          <a:p>
            <a:r>
              <a:rPr lang="en-US" dirty="0" smtClean="0"/>
              <a:t>It </a:t>
            </a:r>
            <a:r>
              <a:rPr lang="en-US" dirty="0"/>
              <a:t>is </a:t>
            </a:r>
            <a:r>
              <a:rPr lang="en-US" dirty="0" smtClean="0"/>
              <a:t>an</a:t>
            </a:r>
            <a:r>
              <a:rPr lang="en-US" baseline="0" dirty="0" smtClean="0"/>
              <a:t> honor </a:t>
            </a:r>
            <a:r>
              <a:rPr lang="en-US" dirty="0" smtClean="0"/>
              <a:t>to </a:t>
            </a:r>
            <a:r>
              <a:rPr lang="en-US" dirty="0"/>
              <a:t>be able to speak with you </a:t>
            </a:r>
            <a:r>
              <a:rPr lang="en-US" dirty="0" smtClean="0"/>
              <a:t>about </a:t>
            </a:r>
            <a:r>
              <a:rPr lang="en-US" dirty="0"/>
              <a:t>some of the work that my students and I have been doing over the last </a:t>
            </a:r>
            <a:r>
              <a:rPr lang="en-US" dirty="0" smtClean="0"/>
              <a:t>decade to </a:t>
            </a:r>
            <a:r>
              <a:rPr lang="en-US" dirty="0"/>
              <a:t>develop comprehensive and socially valid interventions for some of the more common problem behaviors associated with autism</a:t>
            </a:r>
            <a:r>
              <a:rPr lang="en-US" dirty="0" smtClean="0"/>
              <a:t>.  Thanks</a:t>
            </a:r>
            <a:r>
              <a:rPr lang="en-US" baseline="0" dirty="0" smtClean="0"/>
              <a:t> to Drs. Coby and Janet Lund for this opportunity to share with you today.</a:t>
            </a:r>
          </a:p>
          <a:p>
            <a:endParaRPr lang="en-US" baseline="0" dirty="0" smtClean="0"/>
          </a:p>
          <a:p>
            <a:r>
              <a:rPr lang="en-US" baseline="0" dirty="0" smtClean="0"/>
              <a:t>9:30 to 11:00 for FA</a:t>
            </a:r>
          </a:p>
          <a:p>
            <a:r>
              <a:rPr lang="en-US" baseline="0" dirty="0" smtClean="0"/>
              <a:t>11:00 to 11:45 for RX</a:t>
            </a:r>
          </a:p>
          <a:p>
            <a:r>
              <a:rPr lang="en-US" baseline="0" dirty="0" smtClean="0"/>
              <a:t>11:45 to 1:00 Lunch</a:t>
            </a:r>
          </a:p>
          <a:p>
            <a:r>
              <a:rPr lang="en-US" baseline="0" dirty="0" smtClean="0"/>
              <a:t>1:00 to 1:45 Rx Reflection and Prevention</a:t>
            </a:r>
          </a:p>
          <a:p>
            <a:r>
              <a:rPr lang="en-US" baseline="0" dirty="0" smtClean="0"/>
              <a:t>1:45 to 4:00 Sleep</a:t>
            </a:r>
            <a:endParaRPr lang="en-US" dirty="0"/>
          </a:p>
          <a:p>
            <a:endParaRPr lang="en-US" dirty="0"/>
          </a:p>
          <a:p>
            <a:r>
              <a:rPr lang="en-US" dirty="0" smtClean="0"/>
              <a:t> </a:t>
            </a:r>
            <a:endParaRPr lang="en-US" dirty="0"/>
          </a:p>
          <a:p>
            <a:endParaRPr lang="en-US" dirty="0"/>
          </a:p>
        </p:txBody>
      </p:sp>
      <p:sp>
        <p:nvSpPr>
          <p:cNvPr id="4" name="Slide Number Placeholder 3"/>
          <p:cNvSpPr>
            <a:spLocks noGrp="1"/>
          </p:cNvSpPr>
          <p:nvPr>
            <p:ph type="sldNum" sz="quarter" idx="10"/>
          </p:nvPr>
        </p:nvSpPr>
        <p:spPr/>
        <p:txBody>
          <a:bodyPr/>
          <a:lstStyle/>
          <a:p>
            <a:fld id="{6312EACC-0809-4BF3-A1FA-4216C5707E6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112243" y="4332160"/>
            <a:ext cx="7071360" cy="5194092"/>
          </a:xfrm>
          <a:noFill/>
          <a:ln w="9525"/>
        </p:spPr>
        <p:txBody>
          <a:bodyPr>
            <a:noAutofit/>
          </a:bodyPr>
          <a:lstStyle/>
          <a:p>
            <a:endParaRPr lang="en-US" sz="1000" dirty="0">
              <a:cs typeface="Times New Roman" pitchFamily="18" charset="0"/>
            </a:endParaRPr>
          </a:p>
          <a:p>
            <a:r>
              <a:rPr lang="en-US" b="0" baseline="0" dirty="0" smtClean="0">
                <a:cs typeface="Times New Roman" pitchFamily="18" charset="0"/>
              </a:rPr>
              <a:t>In a nutshell, the most important assumption of behavior analysis, and arguably the field’s greatest contribution is that</a:t>
            </a:r>
            <a:r>
              <a:rPr lang="en-US" b="0" dirty="0" smtClean="0">
                <a:cs typeface="Times New Roman" pitchFamily="18" charset="0"/>
              </a:rPr>
              <a:t> severe problem behavior is understood as learned behavior …. Learned like any other behavior and that it is influenced by its outcomes, past and present, and by its present</a:t>
            </a:r>
            <a:r>
              <a:rPr lang="en-US" b="0" baseline="0" dirty="0" smtClean="0">
                <a:cs typeface="Times New Roman" pitchFamily="18" charset="0"/>
              </a:rPr>
              <a:t> context. No matter how extraordinary the problem behavior may look or last, behavior analysts seek to identify and understand the ordinary conditions and interactions that gave rise to continue to strengthen the behavior.</a:t>
            </a:r>
            <a:endParaRPr lang="en-US" b="0" dirty="0" smtClean="0">
              <a:cs typeface="Times New Roman" pitchFamily="18" charset="0"/>
            </a:endParaRPr>
          </a:p>
          <a:p>
            <a:endParaRPr lang="en-US" sz="1000" b="1" dirty="0">
              <a:cs typeface="Times New Roman" pitchFamily="18" charset="0"/>
            </a:endParaRPr>
          </a:p>
          <a:p>
            <a:r>
              <a:rPr lang="en-US" sz="1500" dirty="0"/>
              <a:t>Please understand that emphasis on the learned nature of problem behavior in children with autism does not mean that I blindly overlook genetics or the unique neurobiology of children with ASDs. These are important factors to read about at this point, but I would like to teach you to look where the light is good—to the children’s environment and especially to what the child experiences each time they engage in any important behavior--for variables responsible for their behavior. </a:t>
            </a:r>
          </a:p>
          <a:p>
            <a:endParaRPr lang="en-US" sz="10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112243" y="4332160"/>
            <a:ext cx="7071360" cy="5194092"/>
          </a:xfrm>
          <a:noFill/>
          <a:ln w="9525"/>
        </p:spPr>
        <p:txBody>
          <a:bodyPr>
            <a:noAutofit/>
          </a:bodyPr>
          <a:lstStyle/>
          <a:p>
            <a:r>
              <a:rPr lang="en-US" b="0" u="none" dirty="0" smtClean="0">
                <a:cs typeface="Times New Roman" pitchFamily="18" charset="0"/>
              </a:rPr>
              <a:t> </a:t>
            </a:r>
            <a:endParaRPr lang="en-US" sz="10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406400" y="4560571"/>
            <a:ext cx="6339840" cy="4517498"/>
          </a:xfrm>
          <a:noFill/>
          <a:ln w="9525"/>
        </p:spPr>
        <p:txBody>
          <a:bodyPr>
            <a:noAutofit/>
          </a:bodyPr>
          <a:lstStyle/>
          <a:p>
            <a:r>
              <a:rPr lang="en-US" sz="1500" dirty="0">
                <a:cs typeface="Times New Roman" pitchFamily="18" charset="0"/>
              </a:rPr>
              <a:t>Process for determining the contingencies influencing problem behavior</a:t>
            </a:r>
            <a:endParaRPr lang="en-US" dirty="0" smtClean="0">
              <a:latin typeface="+mj-lt"/>
              <a:cs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112243" y="4332160"/>
            <a:ext cx="7071360" cy="5194092"/>
          </a:xfrm>
          <a:noFill/>
          <a:ln w="9525"/>
        </p:spPr>
        <p:txBody>
          <a:bodyPr>
            <a:noAutofit/>
          </a:bodyPr>
          <a:lstStyle/>
          <a:p>
            <a:r>
              <a:rPr lang="en-US" sz="1500" dirty="0"/>
              <a:t>A functional assessment is a process; a process in which the variables influencing problem behavior are identified prior to treatment and are used to inform the treatment development. </a:t>
            </a:r>
          </a:p>
          <a:p>
            <a:endParaRPr lang="en-US" sz="1500" dirty="0"/>
          </a:p>
          <a:p>
            <a:r>
              <a:rPr lang="en-US" sz="1500" dirty="0"/>
              <a:t>The process usually involves some sort of combination of indirect assessment, descriptive assessment, and functional analysis. Descriptive assessment involves observation and measurement of the problem behavior and its context; by contrast, functional analysis consists of observation and measurement of the problem behavior in at least two contexts, each distinctly designed from the interview so that the variables suspected of influencing problem behavior are conspicuously present in one (referred to as the test condition) and absent in the other (referred to as the control condition). </a:t>
            </a:r>
          </a:p>
          <a:p>
            <a:endParaRPr lang="en-US" sz="1500" dirty="0"/>
          </a:p>
          <a:p>
            <a:r>
              <a:rPr lang="en-US" sz="1500" dirty="0"/>
              <a:t>*Functional analyses of problem behavior are prominent in the behavioral assessment literature having appeared in over 400 studies through last year with almost a 1000 distinct analyses published. </a:t>
            </a:r>
          </a:p>
          <a:p>
            <a:endParaRPr lang="en-US" sz="1500" dirty="0"/>
          </a:p>
          <a:p>
            <a:r>
              <a:rPr lang="en-US" sz="1500" dirty="0"/>
              <a:t>In his review large review of treatments for problem behaviors associated with autism, Campbell found that </a:t>
            </a:r>
            <a:r>
              <a:rPr lang="en-US" sz="2500" dirty="0"/>
              <a:t>larger reductions in problem behavior were clearly evident when a </a:t>
            </a:r>
            <a:r>
              <a:rPr lang="en-US" sz="2500" i="1" dirty="0"/>
              <a:t>functional analysis </a:t>
            </a:r>
            <a:r>
              <a:rPr lang="en-US" sz="2500" dirty="0"/>
              <a:t>was part of the functional assessment process.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112243" y="4332160"/>
            <a:ext cx="7071360" cy="5194092"/>
          </a:xfrm>
          <a:noFill/>
          <a:ln w="9525"/>
        </p:spPr>
        <p:txBody>
          <a:bodyPr>
            <a:noAutofit/>
          </a:bodyPr>
          <a:lstStyle/>
          <a:p>
            <a:r>
              <a:rPr lang="en-US" sz="1500" dirty="0"/>
              <a:t>These are not experimental techniques</a:t>
            </a:r>
          </a:p>
          <a:p>
            <a:endParaRPr lang="en-US" sz="1500" dirty="0"/>
          </a:p>
          <a:p>
            <a:r>
              <a:rPr lang="en-US" sz="1500" dirty="0"/>
              <a:t>*Functional analyses of problem behavior are prominent in the behavioral assessment literature having appeared in over 400 studies through last year with almost a 1000 distinct analyses published. </a:t>
            </a:r>
          </a:p>
          <a:p>
            <a:endParaRPr lang="en-US" sz="1500" dirty="0"/>
          </a:p>
          <a:p>
            <a:r>
              <a:rPr lang="en-US" sz="1500" dirty="0"/>
              <a:t>In his review large review of treatments for problem behaviors associated with autism, Campbell found that </a:t>
            </a:r>
            <a:r>
              <a:rPr lang="en-US" sz="2500" dirty="0"/>
              <a:t>larger reductions in problem behavior were clearly evident when a </a:t>
            </a:r>
            <a:r>
              <a:rPr lang="en-US" sz="2500" i="1" dirty="0"/>
              <a:t>functional analysis </a:t>
            </a:r>
            <a:r>
              <a:rPr lang="en-US" sz="2500" dirty="0"/>
              <a:t>was part of the functional assessment process.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406400" y="4560571"/>
            <a:ext cx="6339840" cy="4517498"/>
          </a:xfrm>
          <a:noFill/>
          <a:ln w="9525"/>
        </p:spPr>
        <p:txBody>
          <a:bodyPr>
            <a:noAutofit/>
          </a:bodyPr>
          <a:lstStyle/>
          <a:p>
            <a:r>
              <a:rPr lang="en-US" sz="1500" dirty="0">
                <a:cs typeface="Times New Roman" pitchFamily="18" charset="0"/>
              </a:rPr>
              <a:t>You might not agree with me, so let’s do some perspective taking: </a:t>
            </a:r>
          </a:p>
          <a:p>
            <a:endParaRPr lang="en-US" sz="1500" dirty="0">
              <a:cs typeface="Times New Roman" pitchFamily="18" charset="0"/>
            </a:endParaRPr>
          </a:p>
          <a:p>
            <a:r>
              <a:rPr lang="en-US" sz="1500" dirty="0">
                <a:cs typeface="Times New Roman" pitchFamily="18" charset="0"/>
              </a:rPr>
              <a:t>You experience some temporary muscle paralysis which does not allow you to talk or write or engage in controlled motor movements. You are now on many meds that dry out your eyes, your nose, your skin, and your mouth. Water is viewable, but unattainable. You learn that if you bang the bed rails long enough and loud enough people will give you things, one of which is the water. So the banging continues to such an extent that you are bruised and your caregivers annoyed. The consulting behavior modifier shows up and with a program of contingent restraint “to ensure your safety” and access to a radio and some skittles when you are not banging. ….Your problem behavior occurs much less frequently. It doesn’t go away, but your bruises are healing and the staff is certainly less annoyed with you. Job well done? I don’t think so. </a:t>
            </a:r>
          </a:p>
          <a:p>
            <a:endParaRPr lang="en-US" sz="1500" dirty="0">
              <a:cs typeface="Times New Roman" pitchFamily="18" charset="0"/>
            </a:endParaRPr>
          </a:p>
          <a:p>
            <a:r>
              <a:rPr lang="en-US" sz="1500" dirty="0">
                <a:cs typeface="Times New Roman" pitchFamily="18" charset="0"/>
              </a:rPr>
              <a:t>If there were a tool available to allow your caregivers to know the simple reason why you were hurting yourself and annoying them, wouldn’t you want it employed. Wouldn’t it be great to just be able to push a button and get the water. The functional assessment process makes this humane and practical outcome possible. </a:t>
            </a:r>
            <a:r>
              <a:rPr lang="en-US" dirty="0" smtClean="0">
                <a:latin typeface="+mj-lt"/>
                <a:cs typeface="Times New Roman" pitchFamily="18" charset="0"/>
              </a:rPr>
              <a:t>So</a:t>
            </a:r>
            <a:r>
              <a:rPr lang="en-US" baseline="0" dirty="0" smtClean="0">
                <a:latin typeface="+mj-lt"/>
                <a:cs typeface="Times New Roman" pitchFamily="18" charset="0"/>
              </a:rPr>
              <a:t> let’s return to the earlier question and provide a better answer: </a:t>
            </a:r>
            <a:r>
              <a:rPr lang="en-US" dirty="0" smtClean="0">
                <a:latin typeface="+mj-lt"/>
                <a:cs typeface="Times New Roman" pitchFamily="18" charset="0"/>
              </a:rPr>
              <a:t>Why conduct a functional assessment of problem behavior?</a:t>
            </a:r>
          </a:p>
          <a:p>
            <a:endParaRPr lang="en-US" dirty="0" smtClean="0">
              <a:latin typeface="+mj-lt"/>
              <a:cs typeface="Times New Roman" pitchFamily="18" charset="0"/>
            </a:endParaRPr>
          </a:p>
          <a:p>
            <a:pPr defTabSz="957468">
              <a:defRPr/>
            </a:pPr>
            <a:r>
              <a:rPr lang="en-US" dirty="0" smtClean="0">
                <a:latin typeface="+mj-lt"/>
                <a:cs typeface="Times New Roman" pitchFamily="18" charset="0"/>
              </a:rPr>
              <a:t>We do it,</a:t>
            </a:r>
            <a:r>
              <a:rPr lang="en-US" baseline="0" dirty="0" smtClean="0">
                <a:latin typeface="+mj-lt"/>
                <a:cs typeface="Times New Roman" pitchFamily="18" charset="0"/>
              </a:rPr>
              <a:t> you should do it….**</a:t>
            </a:r>
            <a:r>
              <a:rPr lang="en-US" dirty="0" smtClean="0">
                <a:latin typeface="+mj-lt"/>
                <a:cs typeface="Times New Roman" pitchFamily="18" charset="0"/>
              </a:rPr>
              <a:t>In order to identify an effective,</a:t>
            </a:r>
            <a:r>
              <a:rPr lang="en-US" baseline="0" dirty="0" smtClean="0">
                <a:latin typeface="+mj-lt"/>
                <a:cs typeface="Times New Roman" pitchFamily="18" charset="0"/>
              </a:rPr>
              <a:t> </a:t>
            </a:r>
            <a:r>
              <a:rPr lang="en-US" dirty="0" smtClean="0">
                <a:latin typeface="+mj-lt"/>
                <a:cs typeface="Times New Roman" pitchFamily="18" charset="0"/>
              </a:rPr>
              <a:t>precise, personally relevant,</a:t>
            </a:r>
            <a:r>
              <a:rPr lang="en-US" baseline="0" dirty="0" smtClean="0">
                <a:latin typeface="+mj-lt"/>
                <a:cs typeface="Times New Roman" pitchFamily="18" charset="0"/>
              </a:rPr>
              <a:t> and humane</a:t>
            </a:r>
            <a:r>
              <a:rPr lang="en-US" dirty="0" smtClean="0">
                <a:latin typeface="+mj-lt"/>
                <a:cs typeface="Times New Roman" pitchFamily="18" charset="0"/>
              </a:rPr>
              <a:t> treatment for problem behavior.</a:t>
            </a:r>
          </a:p>
          <a:p>
            <a:pPr defTabSz="957468">
              <a:defRPr/>
            </a:pPr>
            <a:endParaRPr lang="en-US" i="0" dirty="0" smtClean="0">
              <a:latin typeface="+mj-lt"/>
              <a:cs typeface="Times New Roman" pitchFamily="18" charset="0"/>
            </a:endParaRPr>
          </a:p>
          <a:p>
            <a:pPr defTabSz="957468">
              <a:defRPr/>
            </a:pPr>
            <a:r>
              <a:rPr lang="en-US" i="0" dirty="0" smtClean="0">
                <a:latin typeface="+mj-lt"/>
                <a:cs typeface="Times New Roman" pitchFamily="18" charset="0"/>
              </a:rPr>
              <a:t>Why don’t most behavior analysts do it—many</a:t>
            </a:r>
            <a:r>
              <a:rPr lang="en-US" i="0" baseline="0" dirty="0" smtClean="0">
                <a:latin typeface="+mj-lt"/>
                <a:cs typeface="Times New Roman" pitchFamily="18" charset="0"/>
              </a:rPr>
              <a:t> reasons for sure, but most likely because </a:t>
            </a:r>
            <a:r>
              <a:rPr lang="en-US" sz="1500" dirty="0">
                <a:cs typeface="Times New Roman" pitchFamily="18" charset="0"/>
              </a:rPr>
              <a:t>of the pervasive myths about the process.</a:t>
            </a:r>
            <a:endParaRPr lang="en-US" i="0" dirty="0" smtClean="0">
              <a:latin typeface="+mj-lt"/>
              <a:cs typeface="Times New Roman" pitchFamily="18" charset="0"/>
            </a:endParaRPr>
          </a:p>
          <a:p>
            <a:endParaRPr lang="en-US" dirty="0" smtClean="0">
              <a:latin typeface="+mj-lt"/>
              <a:cs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112243" y="4332160"/>
            <a:ext cx="7071360" cy="5194092"/>
          </a:xfrm>
          <a:noFill/>
          <a:ln w="9525"/>
        </p:spPr>
        <p:txBody>
          <a:bodyPr>
            <a:noAutofit/>
          </a:bodyPr>
          <a:lstStyle/>
          <a:p>
            <a:r>
              <a:rPr lang="en-US" sz="1500" dirty="0"/>
              <a:t>These are not </a:t>
            </a:r>
            <a:r>
              <a:rPr lang="en-US" sz="1500"/>
              <a:t>experimental techniques</a:t>
            </a:r>
          </a:p>
          <a:p>
            <a:endParaRPr lang="en-US" sz="1500" dirty="0"/>
          </a:p>
          <a:p>
            <a:r>
              <a:rPr lang="en-US" sz="1500" dirty="0"/>
              <a:t>*Functional analyses of problem behavior are prominent in the behavioral assessment literature having appeared in over 400 studies through last year with almost a 1000 distinct analyses published. </a:t>
            </a:r>
          </a:p>
          <a:p>
            <a:endParaRPr lang="en-US" sz="1500" dirty="0"/>
          </a:p>
          <a:p>
            <a:r>
              <a:rPr lang="en-US" sz="1500" dirty="0"/>
              <a:t>In his review large review of treatments for problem behaviors associated with autism, Campbell found that </a:t>
            </a:r>
            <a:r>
              <a:rPr lang="en-US" sz="2500" dirty="0"/>
              <a:t>larger reductions in problem behavior were clearly evident when a </a:t>
            </a:r>
            <a:r>
              <a:rPr lang="en-US" sz="2500" i="1" dirty="0"/>
              <a:t>functional analysis </a:t>
            </a:r>
            <a:r>
              <a:rPr lang="en-US" sz="2500" dirty="0"/>
              <a:t>was part of the functional assessment process.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112243" y="4332160"/>
            <a:ext cx="7071360" cy="5194092"/>
          </a:xfrm>
          <a:noFill/>
          <a:ln w="9525"/>
        </p:spPr>
        <p:txBody>
          <a:bodyPr>
            <a:noAutofit/>
          </a:bodyPr>
          <a:lstStyle/>
          <a:p>
            <a:r>
              <a:rPr lang="en-US" sz="1500" dirty="0" smtClean="0"/>
              <a:t>There are no firm answers, but here</a:t>
            </a:r>
            <a:r>
              <a:rPr lang="en-US" sz="1500" baseline="0" dirty="0" smtClean="0"/>
              <a:t> are some that have been written about and are frequently offered:</a:t>
            </a:r>
          </a:p>
          <a:p>
            <a:endParaRPr lang="en-US" sz="1500" baseline="0" dirty="0" smtClean="0"/>
          </a:p>
          <a:p>
            <a:r>
              <a:rPr lang="en-US" sz="1500" baseline="0" dirty="0" smtClean="0"/>
              <a:t>Some say that they did it before, but it took too much time and resources</a:t>
            </a:r>
          </a:p>
          <a:p>
            <a:r>
              <a:rPr lang="en-US" sz="1500" baseline="0" dirty="0" smtClean="0"/>
              <a:t>By contrast, some offer that they have never done one and do not feel comfortable doing one because they were never trained on how to do one</a:t>
            </a:r>
          </a:p>
          <a:p>
            <a:r>
              <a:rPr lang="en-US" sz="1500" baseline="0" dirty="0" smtClean="0"/>
              <a:t>Some go further and opine that the analysis seems dangerous for both they and their clients</a:t>
            </a:r>
          </a:p>
          <a:p>
            <a:r>
              <a:rPr lang="en-US" sz="1500" baseline="0" dirty="0" smtClean="0"/>
              <a:t>Others base this concern with safety on direct experience with a functional analysis that was indeed dangerous</a:t>
            </a:r>
          </a:p>
          <a:p>
            <a:r>
              <a:rPr lang="en-US" sz="1500" baseline="0" dirty="0" smtClean="0"/>
              <a:t>Other have found that they were unable to obtain differentiated results</a:t>
            </a:r>
          </a:p>
          <a:p>
            <a:r>
              <a:rPr lang="en-US" sz="1500" baseline="0" dirty="0" smtClean="0"/>
              <a:t>Even when differentiated results are produced, some offered that when all was said and done, they implemented a treatment that was very similar to the one they would have implemented had they not conducted an analysis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112243" y="4332160"/>
            <a:ext cx="7071360" cy="5194092"/>
          </a:xfrm>
          <a:noFill/>
          <a:ln w="9525"/>
        </p:spPr>
        <p:txBody>
          <a:bodyPr>
            <a:noAutofit/>
          </a:bodyPr>
          <a:lstStyle/>
          <a:p>
            <a:r>
              <a:rPr lang="en-US" sz="1500" dirty="0"/>
              <a:t>These are not </a:t>
            </a:r>
            <a:r>
              <a:rPr lang="en-US" sz="1500"/>
              <a:t>experimental techniques</a:t>
            </a:r>
          </a:p>
          <a:p>
            <a:endParaRPr lang="en-US" sz="1500" dirty="0"/>
          </a:p>
          <a:p>
            <a:r>
              <a:rPr lang="en-US" sz="1500" dirty="0"/>
              <a:t>*Functional analyses of problem behavior are prominent in the behavioral assessment literature having appeared in over 400 studies through last year with almost a 1000 distinct analyses published. </a:t>
            </a:r>
          </a:p>
          <a:p>
            <a:endParaRPr lang="en-US" sz="1500" dirty="0"/>
          </a:p>
          <a:p>
            <a:r>
              <a:rPr lang="en-US" sz="1500" dirty="0"/>
              <a:t>In his review large review of treatments for problem behaviors associated with autism, Campbell found that </a:t>
            </a:r>
            <a:r>
              <a:rPr lang="en-US" sz="2500" dirty="0"/>
              <a:t>larger reductions in problem behavior were clearly evident when a </a:t>
            </a:r>
            <a:r>
              <a:rPr lang="en-US" sz="2500" i="1" dirty="0"/>
              <a:t>functional analysis </a:t>
            </a:r>
            <a:r>
              <a:rPr lang="en-US" sz="2500" dirty="0"/>
              <a:t>was part of the functional assessment process.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112243" y="4332160"/>
            <a:ext cx="7071360" cy="5194092"/>
          </a:xfrm>
          <a:noFill/>
          <a:ln w="9525"/>
        </p:spPr>
        <p:txBody>
          <a:bodyPr>
            <a:noAutofit/>
          </a:bodyPr>
          <a:lstStyle/>
          <a:p>
            <a:r>
              <a:rPr lang="en-US" sz="1500" dirty="0" smtClean="0"/>
              <a:t>This data-based article published this year in JABA.</a:t>
            </a:r>
            <a:endParaRPr lang="en-US" sz="15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100634" y="4395683"/>
            <a:ext cx="7152640" cy="5040629"/>
          </a:xfrm>
          <a:noFill/>
          <a:ln w="9525"/>
        </p:spPr>
        <p:txBody>
          <a:bodyPr>
            <a:noAutofit/>
          </a:bodyPr>
          <a:lstStyle/>
          <a:p>
            <a:r>
              <a:rPr lang="en-US" sz="1300" dirty="0">
                <a:cs typeface="Times New Roman" pitchFamily="18" charset="0"/>
              </a:rPr>
              <a:t>The latest estimate from the CDC is that </a:t>
            </a:r>
            <a:r>
              <a:rPr lang="en-US" sz="1500" dirty="0"/>
              <a:t>about 1 in 50 children have been identified as having an Autism spectrum disorder is the US. There is no biological determination of autism; however, the behavioral symptoms are typically apparent before 3 years of age. Autism is characterized by impairments in social interaction and communication and by restricted, repetitive, or stereotyped patterns of behavior. </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112243" y="4332160"/>
            <a:ext cx="7071360" cy="5194092"/>
          </a:xfrm>
          <a:noFill/>
          <a:ln w="9525"/>
        </p:spPr>
        <p:txBody>
          <a:bodyPr>
            <a:noAutofit/>
          </a:bodyPr>
          <a:lstStyle/>
          <a:p>
            <a:r>
              <a:rPr lang="en-US" sz="1500" dirty="0"/>
              <a:t>This bridge study involved 3 children…the first three served by our severe problem behavior clinic two years ago. They ranged in age from 3 to 11, were all on the autism spectrum, and all engaged in severe problem behavior in the form of meltdowns, aggression towards parents and siblings, screaming, and property destruction. </a:t>
            </a:r>
            <a:endParaRPr lang="en-US" dirty="0" smtClean="0">
              <a:cs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112243" y="4332160"/>
            <a:ext cx="7071360" cy="5194092"/>
          </a:xfrm>
          <a:noFill/>
          <a:ln w="9525"/>
        </p:spPr>
        <p:txBody>
          <a:bodyPr>
            <a:noAutofit/>
          </a:bodyPr>
          <a:lstStyle/>
          <a:p>
            <a:r>
              <a:rPr lang="en-US" sz="1500" dirty="0"/>
              <a:t>Before we get into the procedural minutia, here are the outcomes for these children. High levels of problem behavior were directly observed in our baseline in the clinic (evident by the black bars). At the close of the assessment and treatment process, there were zero levels of problem behavior observed at the clinic and in the home, and social skills and compliance with adult instructions, that did not exist in baseline, were occurring at appropriate levels upon exit. </a:t>
            </a:r>
          </a:p>
          <a:p>
            <a:endParaRPr lang="en-US" sz="1500" dirty="0"/>
          </a:p>
          <a:p>
            <a:r>
              <a:rPr lang="en-US" sz="1500" dirty="0"/>
              <a:t>If I lose you in the minutia that follows, please just remember that Autism is not a life sentence of meltdowns, screaming, and aggression. These forms of behavior can be effectively eliminated while important social skills are learned via proper behavioral intervention. And this process can be efficient, occurring without major disruption to the child or family, and can be completely acceptable to parents.</a:t>
            </a:r>
            <a:endParaRPr lang="en-US" dirty="0" smtClean="0">
              <a:cs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112243" y="4332160"/>
            <a:ext cx="7071360" cy="5194092"/>
          </a:xfrm>
          <a:noFill/>
          <a:ln w="9525"/>
        </p:spPr>
        <p:txBody>
          <a:bodyPr>
            <a:noAutofit/>
          </a:bodyPr>
          <a:lstStyle/>
          <a:p>
            <a:r>
              <a:rPr lang="en-US" sz="1500" dirty="0"/>
              <a:t>These are the general steps we take when addressing problem behavior of children with autism.  </a:t>
            </a:r>
          </a:p>
          <a:p>
            <a:endParaRPr lang="en-US" sz="1500" dirty="0"/>
          </a:p>
          <a:p>
            <a:pPr defTabSz="957468">
              <a:defRPr/>
            </a:pPr>
            <a:r>
              <a:rPr lang="en-US" sz="1500" dirty="0"/>
              <a:t>The first is the functional assessment, which, as I mentioned, is a process for figuring out why problem behavior is occurring by first interviewing caregivers and then directly testing out hunches regarding how the behavior is functioning for the child in what is termed a functional analysis. Treatment is then designed based on the results of the functional assessment process.</a:t>
            </a:r>
          </a:p>
          <a:p>
            <a:pPr defTabSz="957468">
              <a:defRPr/>
            </a:pPr>
            <a:endParaRPr lang="en-US" sz="1500" dirty="0"/>
          </a:p>
          <a:p>
            <a:pPr defTabSz="957468">
              <a:defRPr/>
            </a:pPr>
            <a:r>
              <a:rPr lang="en-US" sz="1500" dirty="0"/>
              <a:t>With treatment, we always teach the child a set of responses that serve the same function as the problem behavior, this is termed functional communication training.</a:t>
            </a:r>
          </a:p>
          <a:p>
            <a:pPr defTabSz="957468">
              <a:defRPr/>
            </a:pPr>
            <a:endParaRPr lang="en-US" sz="1500" dirty="0"/>
          </a:p>
          <a:p>
            <a:pPr defTabSz="957468">
              <a:defRPr/>
            </a:pPr>
            <a:r>
              <a:rPr lang="en-US" sz="1500" dirty="0"/>
              <a:t>Following FCT, we spend the majority of the time in the consultation process teaching children to tolerate periods of time when that for which they communicate is not available—we essentially teach them how to respond to cues of disappointment such as in a minute, hold on, later, not right now, and the big one, no, </a:t>
            </a:r>
          </a:p>
          <a:p>
            <a:pPr defTabSz="957468">
              <a:defRPr/>
            </a:pPr>
            <a:endParaRPr lang="en-US" sz="1500" dirty="0"/>
          </a:p>
          <a:p>
            <a:pPr defTabSz="957468">
              <a:defRPr/>
            </a:pPr>
            <a:r>
              <a:rPr lang="en-US" sz="1500" dirty="0"/>
              <a:t>We then extend the treatment to other relevant contexts and people.</a:t>
            </a:r>
          </a:p>
          <a:p>
            <a:endParaRPr lang="en-US" dirty="0" smtClean="0">
              <a:cs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112243" y="4332160"/>
            <a:ext cx="7071360" cy="5194092"/>
          </a:xfrm>
          <a:noFill/>
          <a:ln w="9525"/>
        </p:spPr>
        <p:txBody>
          <a:bodyPr>
            <a:noAutofit/>
          </a:bodyPr>
          <a:lstStyle/>
          <a:p>
            <a:r>
              <a:rPr lang="en-US" sz="1500" dirty="0">
                <a:solidFill>
                  <a:srgbClr val="C00000"/>
                </a:solidFill>
                <a:cs typeface="Times New Roman" pitchFamily="18" charset="0"/>
              </a:rPr>
              <a:t>I will describe the assessment for Gail, the 3 year old girl first. Gail had long beautiful dark hair, her mother always dressed her impeccably, and Gail was quite excellent with dramatic play. The main issue was that she had 5 to 10 meltdowns per day that lasted from a few minutes to about an hour and it was difficult for her mother to ever predict which one was coming. She also was very aggressive towards siblings and parents, and highly noncompliant with adult instructions.</a:t>
            </a:r>
          </a:p>
          <a:p>
            <a:endParaRPr lang="en-US" sz="1500" dirty="0">
              <a:solidFill>
                <a:srgbClr val="C00000"/>
              </a:solidFill>
              <a:cs typeface="Times New Roman" pitchFamily="18" charset="0"/>
            </a:endParaRPr>
          </a:p>
          <a:p>
            <a:pPr defTabSz="957468">
              <a:defRPr/>
            </a:pPr>
            <a:r>
              <a:rPr lang="en-US" sz="1500" dirty="0">
                <a:solidFill>
                  <a:srgbClr val="C00000"/>
                </a:solidFill>
                <a:cs typeface="Times New Roman" pitchFamily="18" charset="0"/>
              </a:rPr>
              <a:t>The interview suggested that </a:t>
            </a:r>
            <a:r>
              <a:rPr lang="en-US" sz="1500" i="1" dirty="0">
                <a:solidFill>
                  <a:srgbClr val="2505AD"/>
                </a:solidFill>
              </a:rPr>
              <a:t>Gail engaged in meltdowns and aggression in order to obtain preferred items (usually toys) and maternal attention. </a:t>
            </a:r>
            <a:r>
              <a:rPr lang="en-US" sz="1500" dirty="0">
                <a:solidFill>
                  <a:srgbClr val="2505AD"/>
                </a:solidFill>
              </a:rPr>
              <a:t>This is where I like to point out that extraordinary behavior is usually influenced by very ordinary events and interactions.</a:t>
            </a:r>
          </a:p>
          <a:p>
            <a:pPr defTabSz="957468">
              <a:defRPr/>
            </a:pPr>
            <a:endParaRPr lang="en-US" sz="1500" i="1" dirty="0">
              <a:solidFill>
                <a:srgbClr val="2505AD"/>
              </a:solidFill>
            </a:endParaRPr>
          </a:p>
          <a:p>
            <a:pPr defTabSz="957468">
              <a:defRPr/>
            </a:pPr>
            <a:r>
              <a:rPr lang="en-US" sz="1500" dirty="0">
                <a:solidFill>
                  <a:srgbClr val="2505AD"/>
                </a:solidFill>
              </a:rPr>
              <a:t>Our analysis then involves two conditions—the test, in which we try to emulate the conditions under which the problem has been reported to occur and the control, in which the factors thought to be responsible for problem behavior are removed. We alternate between 5 min test and control sessions in small observations rooms in our outpatient clinic at the university.</a:t>
            </a:r>
          </a:p>
          <a:p>
            <a:pPr defTabSz="957468">
              <a:defRPr/>
            </a:pPr>
            <a:endParaRPr lang="en-US" sz="1500" dirty="0">
              <a:solidFill>
                <a:srgbClr val="2505AD"/>
              </a:solidFill>
            </a:endParaRPr>
          </a:p>
          <a:p>
            <a:endParaRPr lang="en-US" b="0" dirty="0" smtClean="0">
              <a:cs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112243" y="4332160"/>
            <a:ext cx="7071360" cy="5194092"/>
          </a:xfrm>
          <a:noFill/>
          <a:ln w="9525"/>
        </p:spPr>
        <p:txBody>
          <a:bodyPr>
            <a:noAutofit/>
          </a:bodyPr>
          <a:lstStyle/>
          <a:p>
            <a:pPr defTabSz="957468">
              <a:defRPr/>
            </a:pPr>
            <a:endParaRPr lang="en-US" sz="1500" dirty="0">
              <a:solidFill>
                <a:srgbClr val="2505AD"/>
              </a:solidFill>
            </a:endParaRPr>
          </a:p>
          <a:p>
            <a:pPr defTabSz="957468">
              <a:defRPr/>
            </a:pPr>
            <a:r>
              <a:rPr lang="en-US" sz="1500" dirty="0">
                <a:solidFill>
                  <a:srgbClr val="2505AD"/>
                </a:solidFill>
              </a:rPr>
              <a:t>As you can see, we failed initially to demonstrate our function hunch, so we asked her Mother to conduct the analysis and we saw differentiation between the test and control conditions. In other words, when Gail had continuous access to her preferred toys and her mothers undivided attention problem behavior was zero. When her mother intermittently withdrew these events and provided them only following instances of problem behavior, we see instances of these problem behaviors, which supports the hunch that Gail engages in problem behavior in order to obtain maternal attention and preferred items. It is important to note that these conditions are set up to emulate that which parents described to us and by ensuring that the putative reinforcers are delivered immediately and for the initial instances of problem behavior, we do not see intense, persistent, or dangerous problem behavior in our analyses.</a:t>
            </a:r>
          </a:p>
          <a:p>
            <a:endParaRPr lang="en-US" b="0" dirty="0" smtClean="0">
              <a:cs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112243" y="4332160"/>
            <a:ext cx="7071360" cy="5194092"/>
          </a:xfrm>
          <a:noFill/>
          <a:ln w="9525"/>
        </p:spPr>
        <p:txBody>
          <a:bodyPr>
            <a:noAutofit/>
          </a:bodyPr>
          <a:lstStyle/>
          <a:p>
            <a:pPr defTabSz="957468">
              <a:defRPr/>
            </a:pPr>
            <a:r>
              <a:rPr lang="en-US" b="0" dirty="0" smtClean="0">
                <a:cs typeface="Times New Roman" pitchFamily="18" charset="0"/>
              </a:rPr>
              <a:t>We went on to show that </a:t>
            </a:r>
            <a:r>
              <a:rPr lang="en-US" sz="1500" dirty="0"/>
              <a:t>Gail’s problem behavior was sensitive to both tangible items and attention when combined as reinforcement and only when provided by her mother.</a:t>
            </a:r>
          </a:p>
          <a:p>
            <a:endParaRPr lang="en-US" b="0" dirty="0" smtClean="0">
              <a:cs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112243" y="4332160"/>
            <a:ext cx="7071360" cy="5194092"/>
          </a:xfrm>
          <a:noFill/>
          <a:ln w="9525"/>
        </p:spPr>
        <p:txBody>
          <a:bodyPr>
            <a:noAutofit/>
          </a:bodyPr>
          <a:lstStyle/>
          <a:p>
            <a:r>
              <a:rPr lang="en-US" sz="1500" dirty="0"/>
              <a:t>This case example involves an 8 </a:t>
            </a:r>
            <a:r>
              <a:rPr lang="en-US" sz="1500" dirty="0" err="1"/>
              <a:t>yo</a:t>
            </a:r>
            <a:r>
              <a:rPr lang="en-US" sz="1500" dirty="0"/>
              <a:t> boy diagnosed with autism. He was fair skinned, red headed, hefty, uniquely gifted in math, had a great smile and very loving parents. School administrators were at their wits end attempting to educate Bob and his parents rarely left the house with him other than to take him to school because of his meltdowns.</a:t>
            </a:r>
          </a:p>
          <a:p>
            <a:endParaRPr lang="en-US" sz="1500" dirty="0"/>
          </a:p>
          <a:p>
            <a:r>
              <a:rPr lang="en-US" sz="1500" dirty="0"/>
              <a:t>The </a:t>
            </a:r>
            <a:r>
              <a:rPr lang="en-US" sz="1500" dirty="0">
                <a:solidFill>
                  <a:srgbClr val="C00000"/>
                </a:solidFill>
                <a:cs typeface="Times New Roman" pitchFamily="18" charset="0"/>
              </a:rPr>
              <a:t>50-min interview showed that problem behaviors (yelling, hitting, throwing or destroying property) occurred whenever Bob did not get his way. Problems occurred especially when someone played the “wrong” apps or “wrong” way on an </a:t>
            </a:r>
            <a:r>
              <a:rPr lang="en-US" sz="1500" dirty="0" err="1">
                <a:solidFill>
                  <a:srgbClr val="C00000"/>
                </a:solidFill>
                <a:cs typeface="Times New Roman" pitchFamily="18" charset="0"/>
              </a:rPr>
              <a:t>ipad</a:t>
            </a:r>
            <a:r>
              <a:rPr lang="en-US" sz="1500" dirty="0">
                <a:solidFill>
                  <a:srgbClr val="C00000"/>
                </a:solidFill>
                <a:cs typeface="Times New Roman" pitchFamily="18" charset="0"/>
              </a:rPr>
              <a:t> or when someone did math incorrectly or corrected his way of doing math.</a:t>
            </a:r>
          </a:p>
          <a:p>
            <a:endParaRPr lang="en-US" sz="1500" dirty="0">
              <a:solidFill>
                <a:srgbClr val="C00000"/>
              </a:solidFill>
              <a:cs typeface="Times New Roman" pitchFamily="18" charset="0"/>
            </a:endParaRPr>
          </a:p>
          <a:p>
            <a:r>
              <a:rPr lang="en-US" sz="1500" dirty="0">
                <a:solidFill>
                  <a:srgbClr val="C00000"/>
                </a:solidFill>
                <a:cs typeface="Times New Roman" pitchFamily="18" charset="0"/>
              </a:rPr>
              <a:t>Our analyses showed this to indeed be the case. For instance, in the math context control condition, Bob was allowed to complete his math worksheets in any way he wanted, uninterrupted and never corrected. By contrast, prompts to do a particular math problem a particular way were provided and if he had problem behavior he was allowed to do it his way for 30 s in the test condition. We only saw problem behavior in these test sessions.</a:t>
            </a:r>
          </a:p>
          <a:p>
            <a:endParaRPr lang="en-US" sz="1500" dirty="0">
              <a:solidFill>
                <a:srgbClr val="C00000"/>
              </a:solidFill>
              <a:cs typeface="Times New Roman" pitchFamily="18" charset="0"/>
            </a:endParaRPr>
          </a:p>
          <a:p>
            <a:r>
              <a:rPr lang="en-US" sz="1500" dirty="0">
                <a:solidFill>
                  <a:srgbClr val="C00000"/>
                </a:solidFill>
                <a:cs typeface="Times New Roman" pitchFamily="18" charset="0"/>
              </a:rPr>
              <a:t> </a:t>
            </a:r>
          </a:p>
          <a:p>
            <a:endParaRPr lang="en-US" b="0" dirty="0" smtClean="0">
              <a:cs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112243" y="4332160"/>
            <a:ext cx="7071360" cy="5194092"/>
          </a:xfrm>
          <a:noFill/>
          <a:ln w="9525"/>
        </p:spPr>
        <p:txBody>
          <a:bodyPr>
            <a:noAutofit/>
          </a:bodyPr>
          <a:lstStyle/>
          <a:p>
            <a:r>
              <a:rPr lang="en-US" sz="1500" dirty="0">
                <a:solidFill>
                  <a:srgbClr val="C00000"/>
                </a:solidFill>
                <a:cs typeface="Times New Roman" pitchFamily="18" charset="0"/>
              </a:rPr>
              <a:t>Dale was an 11 </a:t>
            </a:r>
            <a:r>
              <a:rPr lang="en-US" sz="1500" dirty="0" err="1">
                <a:solidFill>
                  <a:srgbClr val="C00000"/>
                </a:solidFill>
                <a:cs typeface="Times New Roman" pitchFamily="18" charset="0"/>
              </a:rPr>
              <a:t>yo</a:t>
            </a:r>
            <a:r>
              <a:rPr lang="en-US" sz="1500" dirty="0">
                <a:solidFill>
                  <a:srgbClr val="C00000"/>
                </a:solidFill>
                <a:cs typeface="Times New Roman" pitchFamily="18" charset="0"/>
              </a:rPr>
              <a:t> boy with autism who was essentially running the show at home. He was very demanding and when his requests were not honored, he would scream or become aggressive or destructive. In our test condition, we prompted Dale to complete homework and any problem behavior resulted in our terminating the prompts allowing him to walk away and watch a movie and we honored any of his requests during this “break” from homework. During the control condition he had access to his way the whole time (a permanent break with access to preferred items, adult interaction). You can see that we were able to turn his problem behavior on and off in the analysis confirming the hunch about the function of his problem behavior from the interviews.</a:t>
            </a:r>
          </a:p>
          <a:p>
            <a:endParaRPr lang="en-US" sz="1500" dirty="0">
              <a:solidFill>
                <a:srgbClr val="C00000"/>
              </a:solidFill>
              <a:cs typeface="Times New Roman" pitchFamily="18" charset="0"/>
            </a:endParaRPr>
          </a:p>
          <a:p>
            <a:r>
              <a:rPr lang="en-US" sz="1500" b="1" dirty="0">
                <a:solidFill>
                  <a:srgbClr val="C00000"/>
                </a:solidFill>
                <a:cs typeface="Times New Roman" pitchFamily="18" charset="0"/>
              </a:rPr>
              <a:t> </a:t>
            </a:r>
            <a:endParaRPr lang="en-US" b="1" dirty="0" smtClean="0">
              <a:cs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162560" y="4560571"/>
            <a:ext cx="6990080" cy="4804534"/>
          </a:xfrm>
          <a:noFill/>
          <a:ln w="9525"/>
        </p:spPr>
        <p:txBody>
          <a:bodyPr>
            <a:noAutofit/>
          </a:bodyPr>
          <a:lstStyle/>
          <a:p>
            <a:r>
              <a:rPr lang="en-US" sz="1300" dirty="0" smtClean="0"/>
              <a:t>Why are these</a:t>
            </a:r>
            <a:r>
              <a:rPr lang="en-US" sz="1300" baseline="0" dirty="0" smtClean="0"/>
              <a:t> analyses so fast, safe, and effective? </a:t>
            </a:r>
          </a:p>
          <a:p>
            <a:endParaRPr lang="en-US" sz="1300" baseline="0" dirty="0" smtClean="0"/>
          </a:p>
          <a:p>
            <a:r>
              <a:rPr lang="en-US" sz="1300" baseline="0" dirty="0" smtClean="0"/>
              <a:t>It is not because they were preceded by long periods of observation or informed by the correlations that result from those observations.</a:t>
            </a:r>
          </a:p>
          <a:p>
            <a:r>
              <a:rPr lang="en-US" sz="1300" i="1" baseline="0" dirty="0" smtClean="0">
                <a:cs typeface="Times New Roman" pitchFamily="18" charset="0"/>
              </a:rPr>
              <a:t>Pause</a:t>
            </a:r>
            <a:endParaRPr lang="en-US" i="1" dirty="0" smtClean="0">
              <a:cs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162560" y="4560571"/>
            <a:ext cx="6990080" cy="4804534"/>
          </a:xfrm>
          <a:noFill/>
          <a:ln w="9525"/>
        </p:spPr>
        <p:txBody>
          <a:bodyPr>
            <a:noAutofit/>
          </a:bodyPr>
          <a:lstStyle/>
          <a:p>
            <a:r>
              <a:rPr lang="en-US" dirty="0" smtClean="0">
                <a:cs typeface="Times New Roman" pitchFamily="18" charset="0"/>
              </a:rPr>
              <a:t>It is not because</a:t>
            </a:r>
            <a:r>
              <a:rPr lang="en-US" baseline="0" dirty="0" smtClean="0">
                <a:cs typeface="Times New Roman" pitchFamily="18" charset="0"/>
              </a:rPr>
              <a:t> the analysis was preceded by a closed ended indirect assessment like the FAST or MAS or QABF. These were not conducted </a:t>
            </a:r>
          </a:p>
          <a:p>
            <a:endParaRPr lang="en-US" baseline="0" dirty="0" smtClean="0">
              <a:cs typeface="Times New Roman" pitchFamily="18" charset="0"/>
            </a:endParaRPr>
          </a:p>
          <a:p>
            <a:r>
              <a:rPr lang="en-US" baseline="0" dirty="0" smtClean="0">
                <a:cs typeface="Times New Roman" pitchFamily="18" charset="0"/>
              </a:rPr>
              <a:t>because their results teach us nothing interesting, specific, or unique that we can then include in our analyses.</a:t>
            </a:r>
            <a:endParaRPr lang="en-US" dirty="0" smtClean="0">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100634" y="4395683"/>
            <a:ext cx="7152640" cy="5040629"/>
          </a:xfrm>
          <a:noFill/>
          <a:ln w="9525"/>
        </p:spPr>
        <p:txBody>
          <a:bodyPr>
            <a:noAutofit/>
          </a:bodyPr>
          <a:lstStyle/>
          <a:p>
            <a:pPr marL="0" lvl="1" defTabSz="957468">
              <a:defRPr/>
            </a:pPr>
            <a:r>
              <a:rPr lang="en-US" sz="3800" b="1" dirty="0">
                <a:cs typeface="Times New Roman" pitchFamily="18" charset="0"/>
              </a:rPr>
              <a:t>With Autism, there is a higher likelihood of problem behavior</a:t>
            </a:r>
          </a:p>
          <a:p>
            <a:endParaRPr lang="en-US" sz="1500" dirty="0"/>
          </a:p>
          <a:p>
            <a:r>
              <a:rPr lang="en-US" sz="1500" dirty="0"/>
              <a:t>Although a diagnosis of autism is not dependent on problem behaviors like meltdowns--those highly emotional outbursts and tantrums of extended duration that are clearly disproportionate to the circumstances--, aggression, or self-injury, the probability of one or more of these problem behaviors occurring with regularity is higher in children with autism than in children with other developmental disabilities. </a:t>
            </a:r>
          </a:p>
          <a:p>
            <a:endParaRPr lang="en-US" sz="1500" dirty="0"/>
          </a:p>
          <a:p>
            <a:pPr defTabSz="957468">
              <a:defRPr/>
            </a:pPr>
            <a:r>
              <a:rPr lang="en-US" sz="1500" dirty="0"/>
              <a:t>For instance, researchers have reported a 10 to 15% prevalence rate of these problem behaviors in persons with an intellectual disability, By contrast, it was reported that 50% of a sample of 222 children with autism under the age of 7 engaged in self-injurious behavior; and that that 64% of a sample of 157 participants with autism aged 3 to 14 routinely engaged in at least one of the problem behaviors, with 32% of their sample showing all three behaviors. </a:t>
            </a:r>
          </a:p>
          <a:p>
            <a:r>
              <a:rPr lang="en-US" sz="1500" dirty="0"/>
              <a:t> </a:t>
            </a:r>
          </a:p>
          <a:p>
            <a:endParaRPr lang="en-US" dirty="0"/>
          </a:p>
          <a:p>
            <a:pPr defTabSz="957468">
              <a:defRPr/>
            </a:pP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162560" y="4560571"/>
            <a:ext cx="6990080" cy="4804534"/>
          </a:xfrm>
          <a:noFill/>
          <a:ln w="9525"/>
        </p:spPr>
        <p:txBody>
          <a:bodyPr>
            <a:noAutofit/>
          </a:bodyPr>
          <a:lstStyle/>
          <a:p>
            <a:r>
              <a:rPr lang="en-US" sz="1300" dirty="0" smtClean="0"/>
              <a:t>Our analyses</a:t>
            </a:r>
            <a:r>
              <a:rPr lang="en-US" sz="1300" baseline="0" dirty="0" smtClean="0"/>
              <a:t> are fast, safe, and effective for building treatments because they are informed by parents and teachers through our open ended interviewing. The interview we use is available in the review article I mentioned earlier and hard copies will be available here along with a summary of this presentation.</a:t>
            </a:r>
          </a:p>
          <a:p>
            <a:endParaRPr lang="en-US" sz="1300" baseline="0" dirty="0" smtClean="0">
              <a:cs typeface="Times New Roman" pitchFamily="18" charset="0"/>
            </a:endParaRPr>
          </a:p>
          <a:p>
            <a:r>
              <a:rPr lang="en-US" sz="1300" baseline="0" dirty="0" smtClean="0">
                <a:cs typeface="Times New Roman" pitchFamily="18" charset="0"/>
              </a:rPr>
              <a:t>The take home point here, is interviews allow you to discover variables whose importance can be verified, or not, in a subsequent analysis.</a:t>
            </a:r>
            <a:endParaRPr lang="en-US" dirty="0" smtClean="0">
              <a:cs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162560" y="4560571"/>
            <a:ext cx="6990080" cy="4804534"/>
          </a:xfrm>
          <a:noFill/>
          <a:ln w="9525"/>
        </p:spPr>
        <p:txBody>
          <a:bodyPr>
            <a:noAutofit/>
          </a:bodyPr>
          <a:lstStyle/>
          <a:p>
            <a:r>
              <a:rPr lang="en-US" sz="1300" dirty="0" smtClean="0"/>
              <a:t>It is probably</a:t>
            </a:r>
            <a:r>
              <a:rPr lang="en-US" sz="1300" baseline="0" dirty="0" smtClean="0"/>
              <a:t> evident at this point that a standard </a:t>
            </a:r>
            <a:r>
              <a:rPr lang="en-US" sz="1300" baseline="0" dirty="0" err="1" smtClean="0"/>
              <a:t>multielement</a:t>
            </a:r>
            <a:r>
              <a:rPr lang="en-US" sz="1300" baseline="0" dirty="0" smtClean="0"/>
              <a:t> analysis is never part of our assessment process.</a:t>
            </a:r>
          </a:p>
          <a:p>
            <a:endParaRPr lang="en-US" sz="1300" baseline="0" dirty="0" smtClean="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300" baseline="0" dirty="0" smtClean="0">
                <a:cs typeface="Times New Roman" pitchFamily="18" charset="0"/>
              </a:rPr>
              <a:t>We think that is a mistake </a:t>
            </a:r>
            <a:r>
              <a:rPr lang="en-US" sz="1300" b="0" baseline="0" dirty="0" smtClean="0">
                <a:cs typeface="Times New Roman" pitchFamily="18" charset="0"/>
              </a:rPr>
              <a:t>to </a:t>
            </a:r>
            <a:r>
              <a:rPr lang="en-US" b="0" dirty="0" smtClean="0">
                <a:cs typeface="Times New Roman" pitchFamily="18" charset="0"/>
              </a:rPr>
              <a:t>standardize a powerful and flexible tool like a functional analysis, but we also think that when behavior analysts</a:t>
            </a:r>
            <a:r>
              <a:rPr lang="en-US" b="0" baseline="0" dirty="0" smtClean="0">
                <a:cs typeface="Times New Roman" pitchFamily="18" charset="0"/>
              </a:rPr>
              <a:t> commit to a standard analysis, that I will define in a moment, they are committing to long, possibly unsafe process that often yields undifferentiated results.</a:t>
            </a:r>
            <a:endParaRPr lang="en-US" b="0" i="0" dirty="0" smtClean="0">
              <a:cs typeface="Times New Roman" pitchFamily="18" charset="0"/>
            </a:endParaRPr>
          </a:p>
          <a:p>
            <a:endParaRPr lang="en-US" dirty="0" smtClean="0">
              <a:cs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162560" y="4560571"/>
            <a:ext cx="6990080" cy="4804534"/>
          </a:xfrm>
          <a:noFill/>
          <a:ln w="9525"/>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smtClean="0"/>
              <a:t>Instead we commit</a:t>
            </a:r>
            <a:r>
              <a:rPr lang="en-US" sz="1300" baseline="0" dirty="0" smtClean="0"/>
              <a:t> to a 2 condition, test control analysis designed from our open-ended interview. These are still functional analyses in which the</a:t>
            </a:r>
            <a:r>
              <a:rPr lang="en-US" sz="1400" baseline="0" dirty="0" smtClean="0">
                <a:cs typeface="Times New Roman" pitchFamily="18" charset="0"/>
              </a:rPr>
              <a:t> </a:t>
            </a:r>
            <a:r>
              <a:rPr lang="en-US" sz="1400" dirty="0" smtClean="0">
                <a:cs typeface="Times New Roman" pitchFamily="18" charset="0"/>
              </a:rPr>
              <a:t>contingency thought to maintain severe problem behavior is programmed in the text condition and is removed from the control condition.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162560" y="4560571"/>
            <a:ext cx="6990080" cy="4804534"/>
          </a:xfrm>
          <a:noFill/>
          <a:ln w="9525"/>
        </p:spPr>
        <p:txBody>
          <a:bodyPr>
            <a:noAutofit/>
          </a:bodyPr>
          <a:lstStyle/>
          <a:p>
            <a:r>
              <a:rPr lang="en-US" sz="1300" dirty="0"/>
              <a:t> </a:t>
            </a:r>
            <a:r>
              <a:rPr lang="en-US" sz="1300" dirty="0" smtClean="0"/>
              <a:t>And last</a:t>
            </a:r>
            <a:r>
              <a:rPr lang="en-US" sz="1300" b="0" dirty="0" smtClean="0"/>
              <a:t>, </a:t>
            </a:r>
            <a:r>
              <a:rPr lang="en-US" sz="1400" b="0" dirty="0" smtClean="0">
                <a:solidFill>
                  <a:srgbClr val="2505AD"/>
                </a:solidFill>
                <a:cs typeface="Times New Roman" pitchFamily="18" charset="0"/>
              </a:rPr>
              <a:t>w</a:t>
            </a:r>
            <a:r>
              <a:rPr lang="en-US" b="0" dirty="0" smtClean="0">
                <a:solidFill>
                  <a:srgbClr val="2505AD"/>
                </a:solidFill>
                <a:cs typeface="Times New Roman" pitchFamily="18" charset="0"/>
              </a:rPr>
              <a:t>e </a:t>
            </a:r>
            <a:r>
              <a:rPr lang="en-US" b="0" u="sng" dirty="0" smtClean="0">
                <a:solidFill>
                  <a:srgbClr val="2505AD"/>
                </a:solidFill>
                <a:cs typeface="Times New Roman" pitchFamily="18" charset="0"/>
              </a:rPr>
              <a:t>synthesize </a:t>
            </a:r>
            <a:r>
              <a:rPr lang="en-US" b="0" dirty="0" smtClean="0">
                <a:solidFill>
                  <a:srgbClr val="2505AD"/>
                </a:solidFill>
                <a:cs typeface="Times New Roman" pitchFamily="18" charset="0"/>
              </a:rPr>
              <a:t>multiple contingencies into one test condition, if the interview suggests the contingencies are operating simultaneously</a:t>
            </a:r>
            <a:endParaRPr lang="en-US" b="0" dirty="0" smtClean="0">
              <a:cs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162560" y="4560571"/>
            <a:ext cx="6990080" cy="4804534"/>
          </a:xfrm>
          <a:noFill/>
          <a:ln w="9525"/>
        </p:spPr>
        <p:txBody>
          <a:bodyPr>
            <a:noAutofit/>
          </a:bodyPr>
          <a:lstStyle/>
          <a:p>
            <a:r>
              <a:rPr lang="en-US" sz="1300" dirty="0" smtClean="0"/>
              <a:t>In other words, instead of searching for the isolate effects of generic contingencies, we ask questions about contingency</a:t>
            </a:r>
            <a:r>
              <a:rPr lang="en-US" sz="1300" baseline="0" dirty="0" smtClean="0"/>
              <a:t> combinations that are alluded to or even explicitly described in our interviews.</a:t>
            </a:r>
          </a:p>
          <a:p>
            <a:r>
              <a:rPr lang="en-US" sz="1300" baseline="0" dirty="0" smtClean="0">
                <a:cs typeface="Times New Roman" pitchFamily="18" charset="0"/>
              </a:rPr>
              <a:t>Essentially we have moved towards replacing the “or” from above (is it maintained by escape, toys, or attention?) with an “and” (is it maintained by escape to toys and attention?). </a:t>
            </a:r>
          </a:p>
          <a:p>
            <a:endParaRPr lang="en-US" sz="1300" baseline="0" dirty="0" smtClean="0">
              <a:cs typeface="Times New Roman" pitchFamily="18" charset="0"/>
            </a:endParaRPr>
          </a:p>
          <a:p>
            <a:r>
              <a:rPr lang="en-US" sz="1300" baseline="0" dirty="0" smtClean="0">
                <a:cs typeface="Times New Roman" pitchFamily="18" charset="0"/>
              </a:rPr>
              <a:t>Said another way: Instead of searching for the main effects of generic contingencies, we are searching for the effects of interactions among several contingencies. The premise here is that we are trying to emulate the ecology that is responsible for the maintenance of the problem behavior, and we think that ecology is more likely to be composed of interacting contingences than isolated ones.</a:t>
            </a:r>
            <a:endParaRPr lang="en-US" dirty="0" smtClean="0">
              <a:cs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162560" y="4560571"/>
            <a:ext cx="6990080" cy="4804534"/>
          </a:xfrm>
          <a:noFill/>
          <a:ln w="9525"/>
        </p:spPr>
        <p:txBody>
          <a:bodyPr>
            <a:noAutofit/>
          </a:bodyPr>
          <a:lstStyle/>
          <a:p>
            <a:r>
              <a:rPr lang="en-US" sz="1300" dirty="0"/>
              <a:t> </a:t>
            </a:r>
            <a:r>
              <a:rPr lang="en-US" sz="1300" dirty="0" smtClean="0"/>
              <a:t>Here are some analyses</a:t>
            </a:r>
            <a:r>
              <a:rPr lang="en-US" sz="1300" baseline="0" dirty="0" smtClean="0"/>
              <a:t> I had the opportunity to conduct and publish in the 90s while at the Kennedy Krieger institute.</a:t>
            </a:r>
          </a:p>
          <a:p>
            <a:endParaRPr lang="en-US" sz="1300" baseline="0" dirty="0" smtClean="0">
              <a:cs typeface="Times New Roman" pitchFamily="18" charset="0"/>
            </a:endParaRPr>
          </a:p>
          <a:p>
            <a:r>
              <a:rPr lang="en-US" sz="1300" baseline="0" dirty="0" smtClean="0">
                <a:cs typeface="Times New Roman" pitchFamily="18" charset="0"/>
              </a:rPr>
              <a:t>Note how many sessions were required</a:t>
            </a:r>
          </a:p>
          <a:p>
            <a:r>
              <a:rPr lang="en-US" sz="1300" baseline="0" dirty="0" smtClean="0">
                <a:cs typeface="Times New Roman" pitchFamily="18" charset="0"/>
              </a:rPr>
              <a:t>Note the variability in the data</a:t>
            </a:r>
            <a:endParaRPr lang="en-US" dirty="0" smtClean="0">
              <a:cs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162560" y="4560571"/>
            <a:ext cx="6990080" cy="4804534"/>
          </a:xfrm>
          <a:noFill/>
          <a:ln w="9525"/>
        </p:spPr>
        <p:txBody>
          <a:bodyPr>
            <a:noAutofit/>
          </a:bodyPr>
          <a:lstStyle/>
          <a:p>
            <a:pPr algn="l"/>
            <a:r>
              <a:rPr lang="en-US" sz="1300" dirty="0" smtClean="0"/>
              <a:t>Even when differentiated,</a:t>
            </a:r>
            <a:r>
              <a:rPr lang="en-US" sz="1300" baseline="0" dirty="0" smtClean="0"/>
              <a:t> note the variability, especially in the control condition, and again how many sessions were required.</a:t>
            </a:r>
            <a:endParaRPr lang="en-US" dirty="0" smtClean="0">
              <a:cs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162560" y="4560571"/>
            <a:ext cx="6990080" cy="4804534"/>
          </a:xfrm>
          <a:noFill/>
          <a:ln w="9525"/>
        </p:spPr>
        <p:txBody>
          <a:bodyPr>
            <a:noAutofit/>
          </a:bodyPr>
          <a:lstStyle/>
          <a:p>
            <a:r>
              <a:rPr lang="en-US" sz="1300" dirty="0" smtClean="0"/>
              <a:t>Here as well</a:t>
            </a:r>
            <a:endParaRPr lang="en-US" dirty="0" smtClean="0">
              <a:cs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results of 16 interview-informed</a:t>
            </a:r>
            <a:r>
              <a:rPr lang="en-US" baseline="0" dirty="0" smtClean="0"/>
              <a:t> synthesized contingency </a:t>
            </a:r>
            <a:r>
              <a:rPr lang="en-US" dirty="0" smtClean="0"/>
              <a:t>analyses </a:t>
            </a:r>
          </a:p>
          <a:p>
            <a:endParaRPr lang="en-US" dirty="0" smtClean="0"/>
          </a:p>
          <a:p>
            <a:r>
              <a:rPr lang="en-US" dirty="0" smtClean="0"/>
              <a:t>They include children and adults</a:t>
            </a:r>
          </a:p>
          <a:p>
            <a:r>
              <a:rPr lang="en-US" dirty="0" smtClean="0"/>
              <a:t>With</a:t>
            </a:r>
            <a:r>
              <a:rPr lang="en-US" baseline="0" dirty="0" smtClean="0"/>
              <a:t> and without autism</a:t>
            </a:r>
          </a:p>
          <a:p>
            <a:r>
              <a:rPr lang="en-US" dirty="0" smtClean="0"/>
              <a:t>They were conducted in</a:t>
            </a:r>
            <a:r>
              <a:rPr lang="en-US" baseline="0" dirty="0" smtClean="0"/>
              <a:t> our clinic, or in others classroom, vocational sites, or homes</a:t>
            </a:r>
            <a:endParaRPr lang="en-US" dirty="0" smtClean="0"/>
          </a:p>
          <a:p>
            <a:r>
              <a:rPr lang="en-US" dirty="0" smtClean="0"/>
              <a:t>And they were implemented</a:t>
            </a:r>
            <a:r>
              <a:rPr lang="en-US" baseline="0" dirty="0" smtClean="0"/>
              <a:t> by people with much or very little experience with functional assessment</a:t>
            </a:r>
          </a:p>
          <a:p>
            <a:endParaRPr lang="en-US" baseline="0" dirty="0" smtClean="0"/>
          </a:p>
          <a:p>
            <a:r>
              <a:rPr lang="en-US" baseline="0" dirty="0" smtClean="0"/>
              <a:t>Note the smaller number of sessions required.</a:t>
            </a:r>
          </a:p>
          <a:p>
            <a:r>
              <a:rPr lang="en-US" baseline="0" dirty="0" smtClean="0"/>
              <a:t>Note the smaller amount of variability, especially in the control condition sessions.</a:t>
            </a:r>
          </a:p>
          <a:p>
            <a:endParaRPr lang="en-US" baseline="0" dirty="0" smtClean="0"/>
          </a:p>
          <a:p>
            <a:r>
              <a:rPr lang="en-US" baseline="0" dirty="0" smtClean="0"/>
              <a:t>We have since consulted with over 15 service centers in multiple countries and have witnessed effective analytic outcomes in over 100 applications. </a:t>
            </a:r>
          </a:p>
        </p:txBody>
      </p:sp>
      <p:sp>
        <p:nvSpPr>
          <p:cNvPr id="4" name="Slide Number Placeholder 3"/>
          <p:cNvSpPr>
            <a:spLocks noGrp="1"/>
          </p:cNvSpPr>
          <p:nvPr>
            <p:ph type="sldNum" sz="quarter" idx="10"/>
          </p:nvPr>
        </p:nvSpPr>
        <p:spPr/>
        <p:txBody>
          <a:bodyPr/>
          <a:lstStyle/>
          <a:p>
            <a:fld id="{3FBA2063-9623-4328-8B05-9B4E6AB28AF5}" type="slidenum">
              <a:rPr lang="en-US" smtClean="0"/>
              <a:t>38</a:t>
            </a:fld>
            <a:endParaRPr lang="en-US"/>
          </a:p>
        </p:txBody>
      </p:sp>
    </p:spTree>
    <p:extLst>
      <p:ext uri="{BB962C8B-B14F-4D97-AF65-F5344CB8AC3E}">
        <p14:creationId xmlns:p14="http://schemas.microsoft.com/office/powerpoint/2010/main" val="2691828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162560" y="4560571"/>
            <a:ext cx="6990080" cy="4804534"/>
          </a:xfrm>
          <a:noFill/>
          <a:ln w="9525"/>
        </p:spPr>
        <p:txBody>
          <a:bodyPr>
            <a:noAutofit/>
          </a:bodyPr>
          <a:lstStyle/>
          <a:p>
            <a:pPr lvl="0">
              <a:buNone/>
              <a:defRPr/>
            </a:pPr>
            <a:r>
              <a:rPr lang="en-US" sz="1300" dirty="0" smtClean="0"/>
              <a:t>The main result of the synthesis, and</a:t>
            </a:r>
            <a:r>
              <a:rPr lang="en-US" sz="1300" baseline="0" dirty="0" smtClean="0"/>
              <a:t> building that which is synthesized from an open-ended </a:t>
            </a:r>
            <a:r>
              <a:rPr lang="en-US" sz="1300" b="0" i="0" baseline="0" dirty="0" smtClean="0"/>
              <a:t>interview, </a:t>
            </a:r>
            <a:r>
              <a:rPr lang="en-US" sz="2500" b="0" i="0" dirty="0" smtClean="0">
                <a:cs typeface="Times New Roman" pitchFamily="18" charset="0"/>
              </a:rPr>
              <a:t>is that</a:t>
            </a:r>
            <a:r>
              <a:rPr lang="en-US" sz="2500" b="0" i="0" baseline="0" dirty="0" smtClean="0">
                <a:cs typeface="Times New Roman" pitchFamily="18" charset="0"/>
              </a:rPr>
              <a:t> ou</a:t>
            </a:r>
            <a:r>
              <a:rPr lang="en-US" sz="2500" b="0" i="0" dirty="0" smtClean="0">
                <a:cs typeface="Times New Roman" pitchFamily="18" charset="0"/>
              </a:rPr>
              <a:t>r </a:t>
            </a:r>
            <a:r>
              <a:rPr lang="en-US" sz="2500" dirty="0" smtClean="0">
                <a:cs typeface="Times New Roman" pitchFamily="18" charset="0"/>
              </a:rPr>
              <a:t>analyses are short and safe. </a:t>
            </a:r>
            <a:endParaRPr lang="en-US" sz="800" dirty="0" smtClean="0">
              <a:cs typeface="Times New Roman" pitchFamily="18" charset="0"/>
            </a:endParaRPr>
          </a:p>
          <a:p>
            <a:pPr lvl="0">
              <a:buNone/>
              <a:defRPr/>
            </a:pPr>
            <a:endParaRPr lang="en-US" sz="800" dirty="0">
              <a:cs typeface="Times New Roman" pitchFamily="18" charset="0"/>
            </a:endParaRPr>
          </a:p>
          <a:p>
            <a:pPr lvl="0">
              <a:buNone/>
              <a:defRPr/>
            </a:pPr>
            <a:r>
              <a:rPr lang="en-US" sz="2500" dirty="0" smtClean="0">
                <a:cs typeface="Times New Roman" pitchFamily="18" charset="0"/>
              </a:rPr>
              <a:t>This</a:t>
            </a:r>
            <a:r>
              <a:rPr lang="en-US" sz="2500" baseline="0" dirty="0" smtClean="0">
                <a:cs typeface="Times New Roman" pitchFamily="18" charset="0"/>
              </a:rPr>
              <a:t> efficiency and safety of these analyses is probably due to the facts that in the test conditions all likely reinforcers are provided immediately and for every problem behavior, both precursors and dangerous behavior</a:t>
            </a:r>
          </a:p>
          <a:p>
            <a:pPr lvl="0">
              <a:buNone/>
              <a:defRPr/>
            </a:pPr>
            <a:endParaRPr lang="en-US" sz="2500" baseline="0" dirty="0" smtClean="0">
              <a:cs typeface="Times New Roman" pitchFamily="18" charset="0"/>
            </a:endParaRPr>
          </a:p>
          <a:p>
            <a:pPr lvl="0">
              <a:buNone/>
              <a:defRPr/>
            </a:pPr>
            <a:r>
              <a:rPr lang="en-US" sz="2500" baseline="0" dirty="0" smtClean="0">
                <a:cs typeface="Times New Roman" pitchFamily="18" charset="0"/>
              </a:rPr>
              <a:t>Let me unpack this:</a:t>
            </a:r>
          </a:p>
          <a:p>
            <a:pPr lvl="0">
              <a:buNone/>
              <a:defRPr/>
            </a:pPr>
            <a:endParaRPr lang="en-US" sz="2500" baseline="0" dirty="0" smtClean="0">
              <a:cs typeface="Times New Roman" pitchFamily="18" charset="0"/>
            </a:endParaRPr>
          </a:p>
          <a:p>
            <a:pPr lvl="0">
              <a:buNone/>
              <a:defRPr/>
            </a:pPr>
            <a:r>
              <a:rPr lang="en-US" sz="2500" baseline="0" dirty="0" smtClean="0">
                <a:cs typeface="Times New Roman" pitchFamily="18" charset="0"/>
              </a:rPr>
              <a:t>There are two effects of reinforcement on problem behavior—one parents appreciate more than us and one we appreciate more than parents. We appreciate the one in which reinforcement increases the probability of a similar behavior occurring again under similar conditions in the future. But parents have learned to appreciate the one in which reinforcement immediately terminates a behavior, and it is this latter effect of reinforcement that is so important to the design of safe analyses.</a:t>
            </a:r>
          </a:p>
          <a:p>
            <a:pPr lvl="0">
              <a:buNone/>
              <a:defRPr/>
            </a:pPr>
            <a:endParaRPr lang="en-US" sz="2500" baseline="0" dirty="0" smtClean="0">
              <a:cs typeface="Times New Roman" pitchFamily="18" charset="0"/>
            </a:endParaRPr>
          </a:p>
          <a:p>
            <a:pPr lvl="0">
              <a:buNone/>
              <a:defRPr/>
            </a:pPr>
            <a:r>
              <a:rPr lang="en-US" sz="2500" baseline="0" dirty="0" smtClean="0">
                <a:cs typeface="Times New Roman" pitchFamily="18" charset="0"/>
              </a:rPr>
              <a:t>If problem behavior is maintained by escape and tangibles and you go into test session and only provide escape, the establishing operation for tangible reinforcement is still operating and is likely to evoke problem behavior, during the “reinforcement interval” and you will have nothing at your disposal in that “demand” condition to turn off that problem behavior. This leads to unsafe analyses in which problem behavior escalates and sessions get terminated or people get hurt. By contrast, by providing all suspected reinforcers simultaneously, you turn off behavior during reinforcement intervals in test sessions and during the entire control condition.</a:t>
            </a:r>
          </a:p>
          <a:p>
            <a:pPr lvl="0">
              <a:buNone/>
              <a:defRPr/>
            </a:pPr>
            <a:endParaRPr lang="en-US" sz="2500" dirty="0">
              <a:cs typeface="Times New Roman" pitchFamily="18" charset="0"/>
            </a:endParaRPr>
          </a:p>
          <a:p>
            <a:pPr marL="957468" lvl="1" indent="-478734">
              <a:defRPr/>
            </a:pPr>
            <a:r>
              <a:rPr lang="en-US" sz="2500" dirty="0" smtClean="0">
                <a:cs typeface="Times New Roman" pitchFamily="18" charset="0"/>
              </a:rPr>
              <a:t> </a:t>
            </a:r>
            <a:endParaRPr lang="en-US" sz="2500" dirty="0">
              <a:cs typeface="Times New Roman" pitchFamily="18" charset="0"/>
            </a:endParaRPr>
          </a:p>
          <a:p>
            <a:endParaRPr lang="en-US" b="0" dirty="0" smtClean="0">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100634" y="4395683"/>
            <a:ext cx="7152640" cy="5040629"/>
          </a:xfrm>
          <a:noFill/>
          <a:ln w="9525"/>
        </p:spPr>
        <p:txBody>
          <a:bodyPr>
            <a:noAutofit/>
          </a:bodyPr>
          <a:lstStyle/>
          <a:p>
            <a:r>
              <a:rPr lang="en-US" sz="1500" dirty="0"/>
              <a:t> </a:t>
            </a:r>
          </a:p>
          <a:p>
            <a:pPr marL="0" lvl="1" defTabSz="957468">
              <a:defRPr/>
            </a:pPr>
            <a:r>
              <a:rPr lang="en-US" sz="1500" dirty="0"/>
              <a:t>But, although these problem behaviors are highly prevalent among those diagnosed with autism, </a:t>
            </a:r>
            <a:r>
              <a:rPr lang="en-US" b="1" dirty="0" smtClean="0">
                <a:solidFill>
                  <a:srgbClr val="2505AD"/>
                </a:solidFill>
                <a:cs typeface="Times New Roman" pitchFamily="18" charset="0"/>
              </a:rPr>
              <a:t>freedom for persons with Autism and their caregivers from these behaviors is attainable.  This is an important take home message to share with any parent of</a:t>
            </a:r>
            <a:r>
              <a:rPr lang="en-US" b="1" baseline="0" dirty="0" smtClean="0">
                <a:solidFill>
                  <a:srgbClr val="2505AD"/>
                </a:solidFill>
                <a:cs typeface="Times New Roman" pitchFamily="18" charset="0"/>
              </a:rPr>
              <a:t> a child with autism,  </a:t>
            </a:r>
            <a:endParaRPr lang="en-US" b="1" dirty="0" smtClean="0">
              <a:solidFill>
                <a:srgbClr val="2505AD"/>
              </a:solidFill>
              <a:cs typeface="Times New Roman" pitchFamily="18" charset="0"/>
            </a:endParaRPr>
          </a:p>
          <a:p>
            <a:endParaRPr lang="en-US" dirty="0"/>
          </a:p>
          <a:p>
            <a:pPr defTabSz="957468">
              <a:defRPr/>
            </a:pP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Joshua Jessel, a brilliant graduate student at Western New England University, reviewed the 450 or so publications that included functional analyses and took notes on some key methodological features that were not described in previous reviews of this literature and that seemed to have become hallmarks of a standard functional analysis approach. He separated his counts by early articles and more recent articles. And he found that multiple test conditions are more likely in analyses of the last decade than they were historically. He found the same for the use of uniform (generic) test conditions, and isolated test conditions. In other words, more synthesized contingencies happened between 1965 and 2000 than in the last decade of published analyses. He also found greater embrace of a generic and omnibus control condition in the last decade than reliance on an intimately matched control condition.</a:t>
            </a:r>
          </a:p>
          <a:p>
            <a:endParaRPr lang="en-US" baseline="0" dirty="0" smtClean="0"/>
          </a:p>
          <a:p>
            <a:r>
              <a:rPr lang="en-US" baseline="0" dirty="0" smtClean="0"/>
              <a:t>The point is that </a:t>
            </a:r>
            <a:r>
              <a:rPr lang="en-US" sz="1400" b="1" baseline="0" dirty="0" smtClean="0">
                <a:solidFill>
                  <a:srgbClr val="C00000"/>
                </a:solidFill>
              </a:rPr>
              <a:t>a</a:t>
            </a:r>
            <a:r>
              <a:rPr lang="en-US" sz="1400" b="1" dirty="0" smtClean="0">
                <a:solidFill>
                  <a:srgbClr val="C00000"/>
                </a:solidFill>
              </a:rPr>
              <a:t>n unfortunate and</a:t>
            </a:r>
            <a:r>
              <a:rPr lang="en-US" sz="1400" b="1" baseline="0" dirty="0" smtClean="0">
                <a:solidFill>
                  <a:srgbClr val="C00000"/>
                </a:solidFill>
              </a:rPr>
              <a:t> </a:t>
            </a:r>
            <a:r>
              <a:rPr lang="en-US" sz="1400" b="1" dirty="0" smtClean="0">
                <a:solidFill>
                  <a:srgbClr val="C00000"/>
                </a:solidFill>
              </a:rPr>
              <a:t>accidental standardization of functional analysis has developed in last 10 years.</a:t>
            </a:r>
            <a:endParaRPr lang="en-US" dirty="0"/>
          </a:p>
        </p:txBody>
      </p:sp>
      <p:sp>
        <p:nvSpPr>
          <p:cNvPr id="4" name="Slide Number Placeholder 3"/>
          <p:cNvSpPr>
            <a:spLocks noGrp="1"/>
          </p:cNvSpPr>
          <p:nvPr>
            <p:ph type="sldNum" sz="quarter" idx="10"/>
          </p:nvPr>
        </p:nvSpPr>
        <p:spPr/>
        <p:txBody>
          <a:bodyPr/>
          <a:lstStyle/>
          <a:p>
            <a:fld id="{3FBA2063-9623-4328-8B05-9B4E6AB28AF5}" type="slidenum">
              <a:rPr lang="en-US" smtClean="0"/>
              <a:t>40</a:t>
            </a:fld>
            <a:endParaRPr lang="en-US"/>
          </a:p>
        </p:txBody>
      </p:sp>
    </p:spTree>
    <p:extLst>
      <p:ext uri="{BB962C8B-B14F-4D97-AF65-F5344CB8AC3E}">
        <p14:creationId xmlns:p14="http://schemas.microsoft.com/office/powerpoint/2010/main" val="3459338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a:t>
            </a:r>
            <a:r>
              <a:rPr lang="en-US" baseline="0" dirty="0" smtClean="0"/>
              <a:t> am suggesting that….rather than conduct a standard functional analysis, that you consider an interview-informed synthesized contingency analysis: here are its hallmarks:</a:t>
            </a:r>
          </a:p>
          <a:p>
            <a:pPr marL="0" indent="0">
              <a:buNone/>
            </a:pPr>
            <a:r>
              <a:rPr lang="en-US" sz="1400" dirty="0" smtClean="0">
                <a:solidFill>
                  <a:srgbClr val="2505AD"/>
                </a:solidFill>
                <a:latin typeface="Times New Roman" panose="02020603050405020304" pitchFamily="18" charset="0"/>
                <a:cs typeface="Times New Roman" panose="02020603050405020304" pitchFamily="18" charset="0"/>
              </a:rPr>
              <a:t>;</a:t>
            </a:r>
          </a:p>
          <a:p>
            <a:pPr marL="0" indent="0">
              <a:buNone/>
            </a:pPr>
            <a:r>
              <a:rPr lang="en-US" sz="1400" dirty="0" smtClean="0">
                <a:solidFill>
                  <a:srgbClr val="2505AD"/>
                </a:solidFill>
                <a:latin typeface="Times New Roman" panose="02020603050405020304" pitchFamily="18" charset="0"/>
                <a:cs typeface="Times New Roman" panose="02020603050405020304" pitchFamily="18" charset="0"/>
              </a:rPr>
              <a:t>;</a:t>
            </a:r>
          </a:p>
          <a:p>
            <a:pPr marL="0" indent="0">
              <a:buNone/>
            </a:pPr>
            <a:r>
              <a:rPr lang="en-US" sz="1400" dirty="0" smtClean="0">
                <a:solidFill>
                  <a:srgbClr val="2505AD"/>
                </a:solidFill>
                <a:latin typeface="Times New Roman" panose="02020603050405020304" pitchFamily="18" charset="0"/>
                <a:cs typeface="Times New Roman" panose="02020603050405020304" pitchFamily="18" charset="0"/>
              </a:rPr>
              <a:t>;</a:t>
            </a:r>
          </a:p>
          <a:p>
            <a:pPr marL="0" indent="0">
              <a:buNone/>
            </a:pPr>
            <a:r>
              <a:rPr lang="en-US" sz="1400" dirty="0" smtClean="0">
                <a:solidFill>
                  <a:srgbClr val="2505AD"/>
                </a:solidFill>
                <a:latin typeface="Times New Roman" panose="02020603050405020304" pitchFamily="18" charset="0"/>
                <a:cs typeface="Times New Roman" panose="02020603050405020304" pitchFamily="18" charset="0"/>
              </a:rPr>
              <a:t>;</a:t>
            </a:r>
          </a:p>
          <a:p>
            <a:pPr marL="0" indent="0">
              <a:buNone/>
            </a:pPr>
            <a:r>
              <a:rPr lang="en-US" sz="1400" dirty="0" smtClean="0">
                <a:solidFill>
                  <a:srgbClr val="2505AD"/>
                </a:solidFill>
                <a:latin typeface="Times New Roman" panose="02020603050405020304" pitchFamily="18" charset="0"/>
                <a:cs typeface="Times New Roman" panose="02020603050405020304" pitchFamily="18" charset="0"/>
              </a:rPr>
              <a:t> </a:t>
            </a:r>
            <a:endParaRPr lang="en-US" sz="300" dirty="0" smtClean="0">
              <a:solidFill>
                <a:srgbClr val="2505AD"/>
              </a:solidFill>
              <a:latin typeface="Times New Roman" panose="02020603050405020304" pitchFamily="18" charset="0"/>
              <a:cs typeface="Times New Roman" panose="02020603050405020304" pitchFamily="18" charset="0"/>
            </a:endParaRPr>
          </a:p>
          <a:p>
            <a:pPr marL="0" indent="0">
              <a:buNone/>
            </a:pPr>
            <a:r>
              <a:rPr lang="en-US" sz="1400" dirty="0" smtClean="0">
                <a:solidFill>
                  <a:srgbClr val="2505AD"/>
                </a:solidFill>
                <a:latin typeface="Times New Roman" panose="02020603050405020304" pitchFamily="18" charset="0"/>
                <a:cs typeface="Times New Roman" panose="02020603050405020304" pitchFamily="18" charset="0"/>
              </a:rPr>
              <a:t>When</a:t>
            </a:r>
            <a:r>
              <a:rPr lang="en-US" sz="1400" baseline="0" dirty="0" smtClean="0">
                <a:solidFill>
                  <a:srgbClr val="2505AD"/>
                </a:solidFill>
                <a:latin typeface="Times New Roman" panose="02020603050405020304" pitchFamily="18" charset="0"/>
                <a:cs typeface="Times New Roman" panose="02020603050405020304" pitchFamily="18" charset="0"/>
              </a:rPr>
              <a:t> you do an analysis, please r</a:t>
            </a:r>
            <a:r>
              <a:rPr lang="en-US" sz="1400" dirty="0" smtClean="0">
                <a:solidFill>
                  <a:srgbClr val="2505AD"/>
                </a:solidFill>
                <a:latin typeface="Times New Roman" panose="02020603050405020304" pitchFamily="18" charset="0"/>
                <a:cs typeface="Times New Roman" panose="02020603050405020304" pitchFamily="18" charset="0"/>
              </a:rPr>
              <a:t>einforce precursors to and dangerous behavior This too is not an “or” situation. If you</a:t>
            </a:r>
            <a:r>
              <a:rPr lang="en-US" sz="1400" baseline="0" dirty="0" smtClean="0">
                <a:solidFill>
                  <a:srgbClr val="2505AD"/>
                </a:solidFill>
                <a:latin typeface="Times New Roman" panose="02020603050405020304" pitchFamily="18" charset="0"/>
                <a:cs typeface="Times New Roman" panose="02020603050405020304" pitchFamily="18" charset="0"/>
              </a:rPr>
              <a:t> go into the analysis with the plan to only reinforce dangerous behavior, eventually you will be experiencing a lot of dangerous behavior. If you go into the analysis with the plan to only reinforce precursors, and dangerous behavior occurs and you don’t reinforce it, the dangerous behavior will likely escalate. If you go into the analysis with the plan to provide the suspected reinforcers for both precursors and dangerous behavior, you will turn off dangerous behavior and eventually be experiencing precursor behavior.</a:t>
            </a:r>
            <a:endParaRPr lang="en-US" sz="1400" dirty="0" smtClean="0">
              <a:solidFill>
                <a:srgbClr val="2505AD"/>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FBA2063-9623-4328-8B05-9B4E6AB28AF5}" type="slidenum">
              <a:rPr lang="en-US" smtClean="0"/>
              <a:t>41</a:t>
            </a:fld>
            <a:endParaRPr lang="en-US"/>
          </a:p>
        </p:txBody>
      </p:sp>
    </p:spTree>
    <p:extLst>
      <p:ext uri="{BB962C8B-B14F-4D97-AF65-F5344CB8AC3E}">
        <p14:creationId xmlns:p14="http://schemas.microsoft.com/office/powerpoint/2010/main" val="3459338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Josh</a:t>
            </a:r>
            <a:r>
              <a:rPr lang="en-US" baseline="0" dirty="0" smtClean="0"/>
              <a:t> also calculated how long it took to conduct analyses of different formats by multiplying session durations by the number of sessions or trials conducted in published analyses.  </a:t>
            </a:r>
          </a:p>
          <a:p>
            <a:endParaRPr lang="en-US" baseline="0" dirty="0" smtClean="0"/>
          </a:p>
          <a:p>
            <a:endParaRPr lang="en-US" baseline="0" dirty="0" smtClean="0"/>
          </a:p>
          <a:p>
            <a:pPr defTabSz="957468">
              <a:defRPr/>
            </a:pP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3FBA2063-9623-4328-8B05-9B4E6AB28AF5}" type="slidenum">
              <a:rPr lang="en-US" smtClean="0"/>
              <a:t>42</a:t>
            </a:fld>
            <a:endParaRPr lang="en-US"/>
          </a:p>
        </p:txBody>
      </p:sp>
    </p:spTree>
    <p:extLst>
      <p:ext uri="{BB962C8B-B14F-4D97-AF65-F5344CB8AC3E}">
        <p14:creationId xmlns:p14="http://schemas.microsoft.com/office/powerpoint/2010/main" val="1376958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aseline="0" dirty="0" smtClean="0"/>
              <a:t>He found that standard analyses as I previously defined and which are more common nowadays than ever before in our published literature, take an average of 5.5 hours, meaning half have taken longer than that.  </a:t>
            </a:r>
          </a:p>
          <a:p>
            <a:endParaRPr lang="en-US" baseline="0" dirty="0" smtClean="0"/>
          </a:p>
          <a:p>
            <a:r>
              <a:rPr lang="en-US" baseline="0" dirty="0" smtClean="0"/>
              <a:t>IISCAs have thus far required an average of 22 minutes to conduct.</a:t>
            </a:r>
          </a:p>
          <a:p>
            <a:endParaRPr lang="en-US" baseline="0" dirty="0" smtClean="0"/>
          </a:p>
          <a:p>
            <a:endParaRPr lang="en-US" baseline="0" dirty="0" smtClean="0"/>
          </a:p>
          <a:p>
            <a:endParaRPr lang="en-US" baseline="0" dirty="0" smtClean="0"/>
          </a:p>
          <a:p>
            <a:pPr defTabSz="957468">
              <a:defRPr/>
            </a:pP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3FBA2063-9623-4328-8B05-9B4E6AB28AF5}" type="slidenum">
              <a:rPr lang="en-US" smtClean="0"/>
              <a:t>43</a:t>
            </a:fld>
            <a:endParaRPr lang="en-US"/>
          </a:p>
        </p:txBody>
      </p:sp>
    </p:spTree>
    <p:extLst>
      <p:ext uri="{BB962C8B-B14F-4D97-AF65-F5344CB8AC3E}">
        <p14:creationId xmlns:p14="http://schemas.microsoft.com/office/powerpoint/2010/main" val="1376958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Analytic or experimental</a:t>
            </a:r>
            <a:r>
              <a:rPr lang="en-US" baseline="0" dirty="0" smtClean="0"/>
              <a:t> </a:t>
            </a:r>
            <a:r>
              <a:rPr lang="en-US" dirty="0" smtClean="0"/>
              <a:t>control of behavior is often considered a </a:t>
            </a:r>
            <a:r>
              <a:rPr lang="en-US" baseline="0" dirty="0" smtClean="0"/>
              <a:t>binary dimension; In other words you either have demonstrated experimental control or you have not.</a:t>
            </a:r>
          </a:p>
          <a:p>
            <a:endParaRPr lang="en-US" baseline="0" dirty="0" smtClean="0"/>
          </a:p>
          <a:p>
            <a:r>
              <a:rPr lang="en-US" baseline="0" dirty="0" smtClean="0"/>
              <a:t>But most visual inspectors of data come to understand that there are also varying degrees of experimental control and these varying degrees can be measured and it is important to consider them because of the implications of exerting strong or weak control in functional analyses.</a:t>
            </a:r>
          </a:p>
          <a:p>
            <a:endParaRPr lang="en-US" dirty="0" smtClean="0"/>
          </a:p>
          <a:p>
            <a:r>
              <a:rPr lang="en-US" dirty="0" smtClean="0"/>
              <a:t>So</a:t>
            </a:r>
            <a:r>
              <a:rPr lang="en-US" baseline="0" dirty="0" smtClean="0"/>
              <a:t> w</a:t>
            </a:r>
            <a:r>
              <a:rPr lang="en-US" dirty="0" smtClean="0"/>
              <a:t>hile</a:t>
            </a:r>
            <a:r>
              <a:rPr lang="en-US" baseline="0" dirty="0" smtClean="0"/>
              <a:t> reviewing the same functional analysis literature, Josh also scored analyses based on how much control was exerted over the problem behavior in each type of analysis.</a:t>
            </a:r>
          </a:p>
          <a:p>
            <a:endParaRPr lang="en-US" baseline="0" dirty="0" smtClean="0"/>
          </a:p>
          <a:p>
            <a:r>
              <a:rPr lang="en-US" baseline="0" dirty="0" smtClean="0"/>
              <a:t>Here are the definitions with representative analyses: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FBA2063-9623-4328-8B05-9B4E6AB28AF5}" type="slidenum">
              <a:rPr lang="en-US" smtClean="0"/>
              <a:t>44</a:t>
            </a:fld>
            <a:endParaRPr lang="en-US"/>
          </a:p>
        </p:txBody>
      </p:sp>
    </p:spTree>
    <p:extLst>
      <p:ext uri="{BB962C8B-B14F-4D97-AF65-F5344CB8AC3E}">
        <p14:creationId xmlns:p14="http://schemas.microsoft.com/office/powerpoint/2010/main" val="3459338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And here is the percentage</a:t>
            </a:r>
            <a:r>
              <a:rPr lang="en-US" baseline="0" dirty="0" smtClean="0"/>
              <a:t> of applications of the different functional analysis formats that exerted strong, moderate, weak or experimental control of behavior. Control is often not demonstrated in what is usually termed brief analyses or in trial based analyses. The more important finding however is that the standard analysis yields weak control of problem behavior in just over half of the analyses. By contrast, strong control over problem behavior is demonstrated in 88% of the interview-informed synthesized contingency analyses.</a:t>
            </a:r>
          </a:p>
          <a:p>
            <a:endParaRPr lang="en-US" baseline="0" dirty="0" smtClean="0"/>
          </a:p>
          <a:p>
            <a:r>
              <a:rPr lang="en-US" baseline="0" dirty="0" smtClean="0"/>
              <a:t>You might be thinking-- who cares --a differentiated analysis is good enough, is it not?</a:t>
            </a:r>
            <a:endParaRPr lang="en-US" dirty="0" smtClean="0"/>
          </a:p>
        </p:txBody>
      </p:sp>
      <p:sp>
        <p:nvSpPr>
          <p:cNvPr id="4" name="Slide Number Placeholder 3"/>
          <p:cNvSpPr>
            <a:spLocks noGrp="1"/>
          </p:cNvSpPr>
          <p:nvPr>
            <p:ph type="sldNum" sz="quarter" idx="10"/>
          </p:nvPr>
        </p:nvSpPr>
        <p:spPr/>
        <p:txBody>
          <a:bodyPr/>
          <a:lstStyle/>
          <a:p>
            <a:fld id="{3FBA2063-9623-4328-8B05-9B4E6AB28AF5}" type="slidenum">
              <a:rPr lang="en-US" smtClean="0"/>
              <a:t>45</a:t>
            </a:fld>
            <a:endParaRPr lang="en-US"/>
          </a:p>
        </p:txBody>
      </p:sp>
    </p:spTree>
    <p:extLst>
      <p:ext uri="{BB962C8B-B14F-4D97-AF65-F5344CB8AC3E}">
        <p14:creationId xmlns:p14="http://schemas.microsoft.com/office/powerpoint/2010/main" val="1376958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why I think it matters:</a:t>
            </a:r>
          </a:p>
          <a:p>
            <a:r>
              <a:rPr lang="en-US" dirty="0" smtClean="0"/>
              <a:t>When you have strong experimental</a:t>
            </a:r>
            <a:r>
              <a:rPr lang="en-US" baseline="0" dirty="0" smtClean="0"/>
              <a:t> control in a functional analysis you presumably have access to all reinforcers and EOs relevant to problem behavior, at least in the analytic setting. The implication is that because you were able to turn off problem behavior with reinforcement in the analysis, you should be able to achieve meaningful outcomes with only function-based treatment.</a:t>
            </a:r>
          </a:p>
          <a:p>
            <a:endParaRPr lang="en-US" dirty="0" smtClean="0"/>
          </a:p>
          <a:p>
            <a:endParaRPr lang="en-US" dirty="0" smtClean="0"/>
          </a:p>
          <a:p>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3FBA2063-9623-4328-8B05-9B4E6AB28AF5}" type="slidenum">
              <a:rPr lang="en-US" smtClean="0"/>
              <a:t>46</a:t>
            </a:fld>
            <a:endParaRPr lang="en-US"/>
          </a:p>
        </p:txBody>
      </p:sp>
    </p:spTree>
    <p:extLst>
      <p:ext uri="{BB962C8B-B14F-4D97-AF65-F5344CB8AC3E}">
        <p14:creationId xmlns:p14="http://schemas.microsoft.com/office/powerpoint/2010/main" val="3459338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have moderate experimental</a:t>
            </a:r>
            <a:r>
              <a:rPr lang="en-US" baseline="0" dirty="0" smtClean="0"/>
              <a:t> control, it seems that some other EO is probably unaccounted for and is probably interacting with the programmed contingency.</a:t>
            </a:r>
            <a:endParaRPr lang="en-US" dirty="0" smtClean="0"/>
          </a:p>
          <a:p>
            <a:endParaRPr lang="en-US" dirty="0" smtClean="0"/>
          </a:p>
          <a:p>
            <a:r>
              <a:rPr lang="en-US" dirty="0" smtClean="0"/>
              <a:t> The implication of this type of control</a:t>
            </a:r>
            <a:r>
              <a:rPr lang="en-US" baseline="0" dirty="0" smtClean="0"/>
              <a:t> is that </a:t>
            </a:r>
            <a:r>
              <a:rPr lang="en-US" sz="1400" b="0" baseline="0" dirty="0" smtClean="0">
                <a:solidFill>
                  <a:srgbClr val="FF0000"/>
                </a:solidFill>
                <a:latin typeface="Cambria" panose="02040503050406030204" pitchFamily="18" charset="0"/>
                <a:cs typeface="Times New Roman" panose="02020603050405020304" pitchFamily="18" charset="0"/>
              </a:rPr>
              <a:t>s</a:t>
            </a:r>
            <a:r>
              <a:rPr lang="en-US" sz="1400" b="0" dirty="0" smtClean="0">
                <a:solidFill>
                  <a:srgbClr val="FF0000"/>
                </a:solidFill>
                <a:latin typeface="Cambria" panose="02040503050406030204" pitchFamily="18" charset="0"/>
                <a:cs typeface="Times New Roman" panose="02020603050405020304" pitchFamily="18" charset="0"/>
              </a:rPr>
              <a:t>kill development may be slower as motivation may vary across upcoming</a:t>
            </a:r>
            <a:r>
              <a:rPr lang="en-US" sz="1400" b="0" baseline="0" dirty="0" smtClean="0">
                <a:solidFill>
                  <a:srgbClr val="FF0000"/>
                </a:solidFill>
                <a:latin typeface="Cambria" panose="02040503050406030204" pitchFamily="18" charset="0"/>
                <a:cs typeface="Times New Roman" panose="02020603050405020304" pitchFamily="18" charset="0"/>
              </a:rPr>
              <a:t> treatment </a:t>
            </a:r>
            <a:r>
              <a:rPr lang="en-US" sz="1400" b="0" dirty="0" smtClean="0">
                <a:solidFill>
                  <a:srgbClr val="FF0000"/>
                </a:solidFill>
                <a:latin typeface="Cambria" panose="02040503050406030204" pitchFamily="18" charset="0"/>
                <a:cs typeface="Times New Roman" panose="02020603050405020304" pitchFamily="18" charset="0"/>
              </a:rPr>
              <a:t>sessions, but you should still should achieve a meaningful outcome with only function-based treatment, again the process just might be a</a:t>
            </a:r>
            <a:r>
              <a:rPr lang="en-US" sz="1400" b="0" baseline="0" dirty="0" smtClean="0">
                <a:solidFill>
                  <a:srgbClr val="FF0000"/>
                </a:solidFill>
                <a:latin typeface="Cambria" panose="02040503050406030204" pitchFamily="18" charset="0"/>
                <a:cs typeface="Times New Roman" panose="02020603050405020304" pitchFamily="18" charset="0"/>
              </a:rPr>
              <a:t> little slower than if you had stronger control of behavior.</a:t>
            </a:r>
            <a:endParaRPr lang="en-US" b="0" dirty="0"/>
          </a:p>
        </p:txBody>
      </p:sp>
      <p:sp>
        <p:nvSpPr>
          <p:cNvPr id="4" name="Slide Number Placeholder 3"/>
          <p:cNvSpPr>
            <a:spLocks noGrp="1"/>
          </p:cNvSpPr>
          <p:nvPr>
            <p:ph type="sldNum" sz="quarter" idx="10"/>
          </p:nvPr>
        </p:nvSpPr>
        <p:spPr/>
        <p:txBody>
          <a:bodyPr/>
          <a:lstStyle/>
          <a:p>
            <a:fld id="{3FBA2063-9623-4328-8B05-9B4E6AB28AF5}" type="slidenum">
              <a:rPr lang="en-US" smtClean="0"/>
              <a:t>47</a:t>
            </a:fld>
            <a:endParaRPr lang="en-US"/>
          </a:p>
        </p:txBody>
      </p:sp>
    </p:spTree>
    <p:extLst>
      <p:ext uri="{BB962C8B-B14F-4D97-AF65-F5344CB8AC3E}">
        <p14:creationId xmlns:p14="http://schemas.microsoft.com/office/powerpoint/2010/main" val="3459338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have weak experimenta</a:t>
            </a:r>
            <a:r>
              <a:rPr lang="en-US" baseline="0" dirty="0" smtClean="0"/>
              <a:t>l control, which is most likely the result of a standard analysis, it is apparent that all of the reinforcers have not been identified. The implication of this type of analytic control is that variable levels of problem behavior will probably persist while functional replacement skills are being developed thus necessitating at one point or another some sort of punishment or arbitrary reward system.</a:t>
            </a:r>
          </a:p>
          <a:p>
            <a:endParaRPr lang="en-US" baseline="0" dirty="0" smtClean="0"/>
          </a:p>
          <a:p>
            <a:r>
              <a:rPr lang="en-US" baseline="0" dirty="0" smtClean="0"/>
              <a:t>The necessity of punishment to maintain near zero rates of problem behavior when function-based treatments are made more practical is no secret.</a:t>
            </a:r>
            <a:endParaRPr lang="en-US" dirty="0" smtClean="0"/>
          </a:p>
          <a:p>
            <a:endParaRPr lang="en-US" dirty="0" smtClean="0"/>
          </a:p>
          <a:p>
            <a:r>
              <a:rPr lang="en-US" dirty="0" smtClean="0"/>
              <a:t>Folks: We have been frequently basing treatments</a:t>
            </a:r>
            <a:r>
              <a:rPr lang="en-US" baseline="0" dirty="0" smtClean="0"/>
              <a:t> off of these types of functional analysis baselines since the advent of functional analysis.</a:t>
            </a:r>
          </a:p>
          <a:p>
            <a:endParaRPr lang="en-US" baseline="0" dirty="0" smtClean="0"/>
          </a:p>
          <a:p>
            <a:r>
              <a:rPr lang="en-US" baseline="0" dirty="0" smtClean="0"/>
              <a:t>Despite the significant presence of functional analyses of problem behavior in our research literature for over 30 years, people with intellectual disabilities or autism who engage in severe problem behavior are still being treated with punishment and arbitrary reinforcement within token programs.</a:t>
            </a:r>
          </a:p>
          <a:p>
            <a:endParaRPr lang="en-US" baseline="0" dirty="0" smtClean="0"/>
          </a:p>
          <a:p>
            <a:r>
              <a:rPr lang="en-US" baseline="0" dirty="0" smtClean="0"/>
              <a:t>I think it is because we are treating off these baselines in which problem behavior is weakly controlled----- why is it weakly controlled, because historically we have not accounted for all of the personally relevant reinforcers for problem behavior when we design our treatments. When all reinforcers are not managed, in other words provided differentially, the establishing operation for one or more reinforcers is present and evokes problem behavior even while our function-based treatment is implemented with integrity.</a:t>
            </a:r>
            <a:endParaRPr lang="en-US" dirty="0" smtClean="0"/>
          </a:p>
          <a:p>
            <a:endParaRPr lang="en-US" dirty="0"/>
          </a:p>
        </p:txBody>
      </p:sp>
      <p:sp>
        <p:nvSpPr>
          <p:cNvPr id="4" name="Slide Number Placeholder 3"/>
          <p:cNvSpPr>
            <a:spLocks noGrp="1"/>
          </p:cNvSpPr>
          <p:nvPr>
            <p:ph type="sldNum" sz="quarter" idx="10"/>
          </p:nvPr>
        </p:nvSpPr>
        <p:spPr/>
        <p:txBody>
          <a:bodyPr/>
          <a:lstStyle/>
          <a:p>
            <a:fld id="{3FBA2063-9623-4328-8B05-9B4E6AB28AF5}" type="slidenum">
              <a:rPr lang="en-US" smtClean="0"/>
              <a:t>48</a:t>
            </a:fld>
            <a:endParaRPr lang="en-US"/>
          </a:p>
        </p:txBody>
      </p:sp>
    </p:spTree>
    <p:extLst>
      <p:ext uri="{BB962C8B-B14F-4D97-AF65-F5344CB8AC3E}">
        <p14:creationId xmlns:p14="http://schemas.microsoft.com/office/powerpoint/2010/main" val="3459338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162560" y="4560571"/>
            <a:ext cx="6990080" cy="4804534"/>
          </a:xfrm>
          <a:noFill/>
          <a:ln w="9525"/>
        </p:spPr>
        <p:txBody>
          <a:bodyPr>
            <a:noAutofit/>
          </a:bodyPr>
          <a:lstStyle/>
          <a:p>
            <a:pPr lvl="0">
              <a:buNone/>
              <a:defRPr/>
            </a:pPr>
            <a:r>
              <a:rPr lang="en-US" b="1" dirty="0" smtClean="0">
                <a:cs typeface="Times New Roman" pitchFamily="18" charset="0"/>
              </a:rPr>
              <a:t>The point</a:t>
            </a:r>
            <a:r>
              <a:rPr lang="en-US" b="1" baseline="0" dirty="0" smtClean="0">
                <a:cs typeface="Times New Roman" pitchFamily="18" charset="0"/>
              </a:rPr>
              <a:t> here is that in order t</a:t>
            </a:r>
            <a:r>
              <a:rPr lang="en-US" sz="1400" b="1" dirty="0" smtClean="0">
                <a:solidFill>
                  <a:srgbClr val="2505AD"/>
                </a:solidFill>
                <a:cs typeface="Times New Roman" pitchFamily="18" charset="0"/>
              </a:rPr>
              <a:t>o achieve the humane outcomes that are possible with exclusive reliance on function-based treatments, </a:t>
            </a:r>
          </a:p>
          <a:p>
            <a:pPr lvl="0">
              <a:buNone/>
              <a:defRPr/>
            </a:pPr>
            <a:endParaRPr lang="en-US" sz="1400" b="1" dirty="0" smtClean="0">
              <a:solidFill>
                <a:srgbClr val="2505AD"/>
              </a:solidFill>
              <a:cs typeface="Times New Roman" pitchFamily="18" charset="0"/>
            </a:endParaRPr>
          </a:p>
          <a:p>
            <a:pPr lvl="0" algn="l">
              <a:buNone/>
              <a:defRPr/>
            </a:pPr>
            <a:r>
              <a:rPr lang="en-US" sz="1400" b="1" dirty="0" smtClean="0">
                <a:solidFill>
                  <a:srgbClr val="2505AD"/>
                </a:solidFill>
                <a:cs typeface="Times New Roman" pitchFamily="18" charset="0"/>
              </a:rPr>
              <a:t>it is important that we do everything we can to exert strong experimental control in our analyses.</a:t>
            </a:r>
          </a:p>
          <a:p>
            <a:pPr lvl="0" algn="l">
              <a:buNone/>
              <a:defRPr/>
            </a:pPr>
            <a:endParaRPr lang="en-US" sz="1400" b="1" dirty="0" smtClean="0">
              <a:solidFill>
                <a:srgbClr val="2505AD"/>
              </a:solidFill>
              <a:cs typeface="Times New Roman" pitchFamily="18" charset="0"/>
            </a:endParaRPr>
          </a:p>
          <a:p>
            <a:pPr lvl="0" algn="l">
              <a:buNone/>
              <a:defRPr/>
            </a:pPr>
            <a:r>
              <a:rPr lang="en-US" sz="1400" b="1" dirty="0" smtClean="0">
                <a:solidFill>
                  <a:srgbClr val="2505AD"/>
                </a:solidFill>
                <a:cs typeface="Times New Roman" pitchFamily="18" charset="0"/>
              </a:rPr>
              <a:t>Interview informed synthesized</a:t>
            </a:r>
            <a:r>
              <a:rPr lang="en-US" sz="1400" b="1" baseline="0" dirty="0" smtClean="0">
                <a:solidFill>
                  <a:srgbClr val="2505AD"/>
                </a:solidFill>
                <a:cs typeface="Times New Roman" pitchFamily="18" charset="0"/>
              </a:rPr>
              <a:t> contingency analyses yield strong experimental control in most applications.</a:t>
            </a:r>
            <a:endParaRPr lang="en-US" b="1" dirty="0" smtClean="0">
              <a:cs typeface="Times New Roman" pitchFamily="18" charset="0"/>
            </a:endParaRPr>
          </a:p>
          <a:p>
            <a:endParaRPr lang="en-US" b="0" dirty="0" smtClean="0">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3840" y="4560570"/>
            <a:ext cx="6827520" cy="4517498"/>
          </a:xfrm>
        </p:spPr>
        <p:txBody>
          <a:bodyPr>
            <a:noAutofit/>
          </a:bodyPr>
          <a:lstStyle/>
          <a:p>
            <a:r>
              <a:rPr lang="en-US" dirty="0"/>
              <a:t> </a:t>
            </a:r>
          </a:p>
          <a:p>
            <a:r>
              <a:rPr lang="en-US" dirty="0" smtClean="0"/>
              <a:t> </a:t>
            </a:r>
            <a:endParaRPr lang="en-US" dirty="0"/>
          </a:p>
        </p:txBody>
      </p:sp>
      <p:sp>
        <p:nvSpPr>
          <p:cNvPr id="4" name="Slide Number Placeholder 3"/>
          <p:cNvSpPr>
            <a:spLocks noGrp="1"/>
          </p:cNvSpPr>
          <p:nvPr>
            <p:ph type="sldNum" sz="quarter" idx="10"/>
          </p:nvPr>
        </p:nvSpPr>
        <p:spPr/>
        <p:txBody>
          <a:bodyPr/>
          <a:lstStyle/>
          <a:p>
            <a:fld id="{6312EACC-0809-4BF3-A1FA-4216C5707E6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3840" y="4560570"/>
            <a:ext cx="6827520" cy="4517498"/>
          </a:xfrm>
        </p:spPr>
        <p:txBody>
          <a:bodyPr>
            <a:noAutofit/>
          </a:bodyPr>
          <a:lstStyle/>
          <a:p>
            <a:r>
              <a:rPr lang="en-US" dirty="0"/>
              <a:t> </a:t>
            </a:r>
            <a:r>
              <a:rPr lang="en-US" dirty="0" smtClean="0"/>
              <a:t>There</a:t>
            </a:r>
            <a:r>
              <a:rPr lang="en-US" baseline="0" dirty="0" smtClean="0"/>
              <a:t> is an overwhelming buffet of options for understanding why behavior occurs.  I will attempt to </a:t>
            </a:r>
            <a:r>
              <a:rPr lang="en-US" baseline="0" dirty="0" err="1" smtClean="0"/>
              <a:t>wittle</a:t>
            </a:r>
            <a:r>
              <a:rPr lang="en-US" baseline="0" dirty="0" smtClean="0"/>
              <a:t> down the options so that the process is fast, safe, useful—ultimately satisfying.</a:t>
            </a:r>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6312EACC-0809-4BF3-A1FA-4216C5707E6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3840" y="4560570"/>
            <a:ext cx="6827520" cy="4517498"/>
          </a:xfrm>
        </p:spPr>
        <p:txBody>
          <a:bodyPr>
            <a:noAutofit/>
          </a:bodyPr>
          <a:lstStyle/>
          <a:p>
            <a:r>
              <a:rPr lang="en-US" dirty="0" smtClean="0"/>
              <a:t>There is also an overwhelming buffet of treatment options, but I hope to convey the important point later this morning that just because</a:t>
            </a:r>
            <a:r>
              <a:rPr lang="en-US" baseline="0" dirty="0" smtClean="0"/>
              <a:t> we have shown functional control of problem behavior with an independent variable, does not mean that the IV should be routinely or possibly ever employed by practitioners to treat problem behavior.</a:t>
            </a:r>
            <a:endParaRPr lang="en-US" dirty="0"/>
          </a:p>
        </p:txBody>
      </p:sp>
      <p:sp>
        <p:nvSpPr>
          <p:cNvPr id="4" name="Slide Number Placeholder 3"/>
          <p:cNvSpPr>
            <a:spLocks noGrp="1"/>
          </p:cNvSpPr>
          <p:nvPr>
            <p:ph type="sldNum" sz="quarter" idx="10"/>
          </p:nvPr>
        </p:nvSpPr>
        <p:spPr/>
        <p:txBody>
          <a:bodyPr/>
          <a:lstStyle/>
          <a:p>
            <a:fld id="{6312EACC-0809-4BF3-A1FA-4216C5707E6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3840" y="4560570"/>
            <a:ext cx="6827520" cy="4517498"/>
          </a:xfrm>
        </p:spPr>
        <p:txBody>
          <a:bodyPr>
            <a:noAutofit/>
          </a:bodyPr>
          <a:lstStyle/>
          <a:p>
            <a:r>
              <a:rPr lang="en-US" dirty="0"/>
              <a:t> </a:t>
            </a:r>
          </a:p>
          <a:p>
            <a:endParaRPr lang="en-US" dirty="0"/>
          </a:p>
          <a:p>
            <a:r>
              <a:rPr lang="en-US" dirty="0" smtClean="0"/>
              <a:t>Describe parents concerns.</a:t>
            </a:r>
            <a:endParaRPr lang="en-US" dirty="0"/>
          </a:p>
        </p:txBody>
      </p:sp>
      <p:sp>
        <p:nvSpPr>
          <p:cNvPr id="4" name="Slide Number Placeholder 3"/>
          <p:cNvSpPr>
            <a:spLocks noGrp="1"/>
          </p:cNvSpPr>
          <p:nvPr>
            <p:ph type="sldNum" sz="quarter" idx="10"/>
          </p:nvPr>
        </p:nvSpPr>
        <p:spPr/>
        <p:txBody>
          <a:bodyPr/>
          <a:lstStyle/>
          <a:p>
            <a:fld id="{6312EACC-0809-4BF3-A1FA-4216C5707E6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3840" y="4560570"/>
            <a:ext cx="6827520" cy="4517498"/>
          </a:xfrm>
        </p:spPr>
        <p:txBody>
          <a:bodyPr>
            <a:noAutofit/>
          </a:bodyPr>
          <a:lstStyle/>
          <a:p>
            <a:r>
              <a:rPr lang="en-US" dirty="0"/>
              <a:t> </a:t>
            </a:r>
          </a:p>
          <a:p>
            <a:r>
              <a:rPr lang="en-US" dirty="0" smtClean="0"/>
              <a:t>This process requires a</a:t>
            </a:r>
            <a:r>
              <a:rPr lang="en-US" baseline="0" dirty="0" smtClean="0"/>
              <a:t> solid </a:t>
            </a:r>
            <a:r>
              <a:rPr lang="en-US" dirty="0" smtClean="0"/>
              <a:t>understanding of reinforcement</a:t>
            </a:r>
            <a:r>
              <a:rPr lang="en-US" baseline="0" dirty="0" smtClean="0"/>
              <a:t> processes and single case experimental methods. This is not something to be exported to teachers for instance as much as it is something BCBAs need to learn to perfect.</a:t>
            </a:r>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6312EACC-0809-4BF3-A1FA-4216C5707E6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mbria"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28A19A-B277-4306-9BF0-C8633CCCA9E7}" type="datetimeFigureOut">
              <a:rPr lang="en-US" smtClean="0"/>
              <a:pPr/>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7BADC-881D-47B0-AF38-94FBB1682E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28A19A-B277-4306-9BF0-C8633CCCA9E7}" type="datetimeFigureOut">
              <a:rPr lang="en-US" smtClean="0"/>
              <a:pPr/>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7BADC-881D-47B0-AF38-94FBB1682E8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atin typeface="Cambria" pitchFamily="18" charset="0"/>
              </a:defRPr>
            </a:lvl1pPr>
            <a:lvl2pPr>
              <a:defRPr>
                <a:solidFill>
                  <a:schemeClr val="tx1">
                    <a:lumMod val="75000"/>
                    <a:lumOff val="25000"/>
                  </a:schemeClr>
                </a:solidFill>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428A19A-B277-4306-9BF0-C8633CCCA9E7}" type="datetimeFigureOut">
              <a:rPr lang="en-US" smtClean="0"/>
              <a:pPr/>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7BADC-881D-47B0-AF38-94FBB1682E8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28A19A-B277-4306-9BF0-C8633CCCA9E7}" type="datetimeFigureOut">
              <a:rPr lang="en-US" smtClean="0"/>
              <a:pPr/>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7BADC-881D-47B0-AF38-94FBB1682E8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28A19A-B277-4306-9BF0-C8633CCCA9E7}" type="datetimeFigureOut">
              <a:rPr lang="en-US" smtClean="0"/>
              <a:pPr/>
              <a:t>6/8/2015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27BADC-881D-47B0-AF38-94FBB1682E8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28A19A-B277-4306-9BF0-C8633CCCA9E7}" type="datetimeFigureOut">
              <a:rPr lang="en-US" smtClean="0"/>
              <a:pPr/>
              <a:t>6/8/2015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27BADC-881D-47B0-AF38-94FBB1682E8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28A19A-B277-4306-9BF0-C8633CCCA9E7}" type="datetimeFigureOut">
              <a:rPr lang="en-US" smtClean="0"/>
              <a:pPr/>
              <a:t>6/8/2015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27BADC-881D-47B0-AF38-94FBB1682E8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28A19A-B277-4306-9BF0-C8633CCCA9E7}" type="datetimeFigureOut">
              <a:rPr lang="en-US" smtClean="0"/>
              <a:pPr/>
              <a:t>6/8/2015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27BADC-881D-47B0-AF38-94FBB1682E8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28A19A-B277-4306-9BF0-C8633CCCA9E7}" type="datetimeFigureOut">
              <a:rPr lang="en-US" smtClean="0"/>
              <a:pPr/>
              <a:t>6/8/2015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27BADC-881D-47B0-AF38-94FBB1682E8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28A19A-B277-4306-9BF0-C8633CCCA9E7}" type="datetimeFigureOut">
              <a:rPr lang="en-US" smtClean="0"/>
              <a:pPr/>
              <a:t>6/8/2015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27BADC-881D-47B0-AF38-94FBB1682E8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40000">
              <a:schemeClr val="bg1">
                <a:tint val="45000"/>
                <a:shade val="99000"/>
                <a:satMod val="350000"/>
              </a:schemeClr>
            </a:gs>
            <a:gs pos="100000">
              <a:schemeClr val="bg1">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28A19A-B277-4306-9BF0-C8633CCCA9E7}" type="datetimeFigureOut">
              <a:rPr lang="en-US" smtClean="0"/>
              <a:pPr/>
              <a:t>6/8/2015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7BADC-881D-47B0-AF38-94FBB1682E8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emf"/></Relationships>
</file>

<file path=ppt/slides/_rels/slide4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ghanley\Downloads\file8412574329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86" y="1885"/>
            <a:ext cx="9144000" cy="685611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txBox="1">
            <a:spLocks noChangeArrowheads="1"/>
          </p:cNvSpPr>
          <p:nvPr/>
        </p:nvSpPr>
        <p:spPr>
          <a:xfrm>
            <a:off x="718458" y="3465288"/>
            <a:ext cx="7772400" cy="701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effectLst/>
                <a:uLnTx/>
                <a:uFillTx/>
                <a:latin typeface="Cambria" pitchFamily="18" charset="0"/>
              </a:rPr>
              <a:t>Gregory P. Hanley. Ph.D., BCBA-D</a:t>
            </a:r>
          </a:p>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folHlink"/>
              </a:solidFill>
              <a:effectLst/>
              <a:uLnTx/>
              <a:uFillTx/>
              <a:latin typeface="Cambria" pitchFamily="18" charset="0"/>
            </a:endParaRPr>
          </a:p>
        </p:txBody>
      </p:sp>
      <p:pic>
        <p:nvPicPr>
          <p:cNvPr id="14" name="Picture 1" descr="C:\Users\ghanley\Desktop\UMMS-Logo-Formal.png"/>
          <p:cNvPicPr>
            <a:picLocks noChangeAspect="1" noChangeArrowheads="1"/>
          </p:cNvPicPr>
          <p:nvPr/>
        </p:nvPicPr>
        <p:blipFill>
          <a:blip r:embed="rId4" cstate="print"/>
          <a:srcRect/>
          <a:stretch>
            <a:fillRect/>
          </a:stretch>
        </p:blipFill>
        <p:spPr bwMode="auto">
          <a:xfrm>
            <a:off x="5867400" y="4135848"/>
            <a:ext cx="1981200" cy="713232"/>
          </a:xfrm>
          <a:prstGeom prst="rect">
            <a:avLst/>
          </a:prstGeom>
          <a:noFill/>
        </p:spPr>
      </p:pic>
      <p:pic>
        <p:nvPicPr>
          <p:cNvPr id="15" name="Picture 14" descr="WNE logo.jpg"/>
          <p:cNvPicPr>
            <a:picLocks noChangeAspect="1"/>
          </p:cNvPicPr>
          <p:nvPr/>
        </p:nvPicPr>
        <p:blipFill>
          <a:blip r:embed="rId5" cstate="print"/>
          <a:stretch>
            <a:fillRect/>
          </a:stretch>
        </p:blipFill>
        <p:spPr>
          <a:xfrm>
            <a:off x="1170425" y="4135848"/>
            <a:ext cx="3172975" cy="694946"/>
          </a:xfrm>
          <a:prstGeom prst="rect">
            <a:avLst/>
          </a:prstGeom>
        </p:spPr>
      </p:pic>
      <p:sp>
        <p:nvSpPr>
          <p:cNvPr id="16" name="Rectangle 15"/>
          <p:cNvSpPr/>
          <p:nvPr/>
        </p:nvSpPr>
        <p:spPr>
          <a:xfrm>
            <a:off x="261258" y="396240"/>
            <a:ext cx="8610600" cy="2194560"/>
          </a:xfrm>
          <a:prstGeom prst="rect">
            <a:avLst/>
          </a:prstGeom>
          <a:solidFill>
            <a:schemeClr val="tx2">
              <a:lumMod val="7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7" name="Title 1"/>
          <p:cNvSpPr txBox="1">
            <a:spLocks/>
          </p:cNvSpPr>
          <p:nvPr/>
        </p:nvSpPr>
        <p:spPr>
          <a:xfrm>
            <a:off x="261258" y="381000"/>
            <a:ext cx="8425542" cy="2270760"/>
          </a:xfrm>
          <a:prstGeom prst="rect">
            <a:avLst/>
          </a:prstGeom>
        </p:spPr>
        <p:txBody>
          <a:bodyPr vert="horz" lIns="91440" tIns="45720" rIns="91440" bIns="45720" rtlCol="0" anchor="ctr">
            <a:normAutofit fontScale="90000"/>
          </a:bodyPr>
          <a:lstStyle/>
          <a:p>
            <a:pPr algn="ctr"/>
            <a:r>
              <a:rPr lang="en-US" sz="4000" b="1" dirty="0" smtClean="0">
                <a:solidFill>
                  <a:schemeClr val="bg1"/>
                </a:solidFill>
                <a:effectLst>
                  <a:outerShdw blurRad="38100" dist="38100" dir="2700000" algn="tl">
                    <a:srgbClr val="000000">
                      <a:alpha val="43137"/>
                    </a:srgbClr>
                  </a:outerShdw>
                </a:effectLst>
                <a:latin typeface="Cambria" panose="02040503050406030204" pitchFamily="18" charset="0"/>
              </a:rPr>
              <a:t>      </a:t>
            </a:r>
            <a:r>
              <a:rPr lang="en-US" sz="3600" b="1" dirty="0">
                <a:solidFill>
                  <a:schemeClr val="bg1"/>
                </a:solidFill>
                <a:effectLst>
                  <a:outerShdw blurRad="38100" dist="38100" dir="2700000" algn="tl">
                    <a:srgbClr val="000000">
                      <a:alpha val="43137"/>
                    </a:srgbClr>
                  </a:outerShdw>
                </a:effectLst>
                <a:latin typeface="Cambria" panose="02040503050406030204" pitchFamily="18" charset="0"/>
              </a:rPr>
              <a:t>Functional Assessment of Severe Problem Behavior of Persons with </a:t>
            </a:r>
            <a:r>
              <a:rPr lang="en-US" sz="3600" b="1" dirty="0" smtClean="0">
                <a:solidFill>
                  <a:schemeClr val="bg1"/>
                </a:solidFill>
                <a:effectLst>
                  <a:outerShdw blurRad="38100" dist="38100" dir="2700000" algn="tl">
                    <a:srgbClr val="000000">
                      <a:alpha val="43137"/>
                    </a:srgbClr>
                  </a:outerShdw>
                </a:effectLst>
                <a:latin typeface="Cambria" panose="02040503050406030204" pitchFamily="18" charset="0"/>
              </a:rPr>
              <a:t>Autism:</a:t>
            </a:r>
          </a:p>
          <a:p>
            <a:pPr algn="ctr"/>
            <a:r>
              <a:rPr lang="en-US" sz="3600" b="1" dirty="0" smtClean="0">
                <a:solidFill>
                  <a:schemeClr val="bg1"/>
                </a:solidFill>
                <a:effectLst>
                  <a:outerShdw blurRad="38100" dist="38100" dir="2700000" algn="tl">
                    <a:srgbClr val="000000">
                      <a:alpha val="43137"/>
                    </a:srgbClr>
                  </a:outerShdw>
                </a:effectLst>
                <a:latin typeface="Cambria" panose="02040503050406030204" pitchFamily="18" charset="0"/>
              </a:rPr>
              <a:t>A </a:t>
            </a:r>
            <a:r>
              <a:rPr lang="en-US" sz="3600" b="1" dirty="0">
                <a:solidFill>
                  <a:schemeClr val="bg1"/>
                </a:solidFill>
                <a:effectLst>
                  <a:outerShdw blurRad="38100" dist="38100" dir="2700000" algn="tl">
                    <a:srgbClr val="000000">
                      <a:alpha val="43137"/>
                    </a:srgbClr>
                  </a:outerShdw>
                </a:effectLst>
                <a:latin typeface="Cambria" panose="02040503050406030204" pitchFamily="18" charset="0"/>
              </a:rPr>
              <a:t>Focus on a Safer, </a:t>
            </a:r>
            <a:r>
              <a:rPr lang="en-US" sz="3600" b="1" dirty="0" smtClean="0">
                <a:solidFill>
                  <a:schemeClr val="bg1"/>
                </a:solidFill>
                <a:effectLst>
                  <a:outerShdw blurRad="38100" dist="38100" dir="2700000" algn="tl">
                    <a:srgbClr val="000000">
                      <a:alpha val="43137"/>
                    </a:srgbClr>
                  </a:outerShdw>
                </a:effectLst>
                <a:latin typeface="Cambria" panose="02040503050406030204" pitchFamily="18" charset="0"/>
              </a:rPr>
              <a:t>Faster,</a:t>
            </a:r>
          </a:p>
          <a:p>
            <a:pPr algn="ctr"/>
            <a:r>
              <a:rPr lang="en-US" sz="3600" b="1" dirty="0" smtClean="0">
                <a:solidFill>
                  <a:schemeClr val="bg1"/>
                </a:solidFill>
                <a:effectLst>
                  <a:outerShdw blurRad="38100" dist="38100" dir="2700000" algn="tl">
                    <a:srgbClr val="000000">
                      <a:alpha val="43137"/>
                    </a:srgbClr>
                  </a:outerShdw>
                </a:effectLst>
                <a:latin typeface="Cambria" panose="02040503050406030204" pitchFamily="18" charset="0"/>
              </a:rPr>
              <a:t>and </a:t>
            </a:r>
            <a:r>
              <a:rPr lang="en-US" sz="3600" b="1" dirty="0">
                <a:solidFill>
                  <a:schemeClr val="bg1"/>
                </a:solidFill>
                <a:effectLst>
                  <a:outerShdw blurRad="38100" dist="38100" dir="2700000" algn="tl">
                    <a:srgbClr val="000000">
                      <a:alpha val="43137"/>
                    </a:srgbClr>
                  </a:outerShdw>
                </a:effectLst>
                <a:latin typeface="Cambria" panose="02040503050406030204" pitchFamily="18" charset="0"/>
              </a:rPr>
              <a:t>Still Effective </a:t>
            </a:r>
            <a:r>
              <a:rPr lang="en-US" sz="3600" b="1" dirty="0" smtClean="0">
                <a:solidFill>
                  <a:schemeClr val="bg1"/>
                </a:solidFill>
                <a:effectLst>
                  <a:outerShdw blurRad="38100" dist="38100" dir="2700000" algn="tl">
                    <a:srgbClr val="000000">
                      <a:alpha val="43137"/>
                    </a:srgbClr>
                  </a:outerShdw>
                </a:effectLst>
                <a:latin typeface="Cambria" panose="02040503050406030204" pitchFamily="18" charset="0"/>
              </a:rPr>
              <a:t>Process</a:t>
            </a:r>
          </a:p>
        </p:txBody>
      </p:sp>
      <p:sp>
        <p:nvSpPr>
          <p:cNvPr id="18" name="Rectangle 17"/>
          <p:cNvSpPr/>
          <p:nvPr/>
        </p:nvSpPr>
        <p:spPr>
          <a:xfrm>
            <a:off x="261258" y="3254831"/>
            <a:ext cx="8610600" cy="1850569"/>
          </a:xfrm>
          <a:prstGeom prst="rect">
            <a:avLst/>
          </a:prstGeom>
          <a:solidFill>
            <a:schemeClr val="tx2">
              <a:lumMod val="75000"/>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9" name="Rectangle 3"/>
          <p:cNvSpPr>
            <a:spLocks noGrp="1" noChangeArrowheads="1"/>
          </p:cNvSpPr>
          <p:nvPr>
            <p:ph type="subTitle" idx="1"/>
          </p:nvPr>
        </p:nvSpPr>
        <p:spPr>
          <a:xfrm>
            <a:off x="762000" y="5410200"/>
            <a:ext cx="7772400" cy="1447800"/>
          </a:xfrm>
        </p:spPr>
        <p:txBody>
          <a:bodyPr>
            <a:normAutofit/>
          </a:bodyPr>
          <a:lstStyle/>
          <a:p>
            <a:pPr eaLnBrk="1" hangingPunct="1">
              <a:spcBef>
                <a:spcPts val="0"/>
              </a:spcBef>
            </a:pPr>
            <a:r>
              <a:rPr lang="en-US" sz="2400" b="1" i="1" kern="0" dirty="0" err="1" smtClean="0">
                <a:solidFill>
                  <a:schemeClr val="tx1"/>
                </a:solidFill>
              </a:rPr>
              <a:t>Datafinch</a:t>
            </a:r>
            <a:endParaRPr lang="en-US" sz="2400" b="1" i="1" kern="0" dirty="0" smtClean="0">
              <a:solidFill>
                <a:schemeClr val="tx1"/>
              </a:solidFill>
            </a:endParaRPr>
          </a:p>
          <a:p>
            <a:pPr eaLnBrk="1" hangingPunct="1">
              <a:spcBef>
                <a:spcPts val="0"/>
              </a:spcBef>
            </a:pPr>
            <a:r>
              <a:rPr lang="en-US" sz="2400" b="1" i="1" kern="0" dirty="0" smtClean="0">
                <a:solidFill>
                  <a:schemeClr val="tx1"/>
                </a:solidFill>
              </a:rPr>
              <a:t>November, 2014</a:t>
            </a:r>
          </a:p>
        </p:txBody>
      </p:sp>
    </p:spTree>
    <p:extLst>
      <p:ext uri="{BB962C8B-B14F-4D97-AF65-F5344CB8AC3E}">
        <p14:creationId xmlns:p14="http://schemas.microsoft.com/office/powerpoint/2010/main" val="3116431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5" name="Rectangle 3"/>
          <p:cNvSpPr>
            <a:spLocks noGrp="1" noChangeArrowheads="1"/>
          </p:cNvSpPr>
          <p:nvPr>
            <p:ph type="body" idx="1"/>
          </p:nvPr>
        </p:nvSpPr>
        <p:spPr>
          <a:xfrm>
            <a:off x="1828800" y="4191000"/>
            <a:ext cx="6858000" cy="2286000"/>
          </a:xfrm>
        </p:spPr>
        <p:txBody>
          <a:bodyPr>
            <a:normAutofit/>
          </a:bodyPr>
          <a:lstStyle/>
          <a:p>
            <a:pPr marL="0" indent="0" algn="ctr">
              <a:buNone/>
            </a:pPr>
            <a:r>
              <a:rPr lang="en-US" b="1" dirty="0" smtClean="0">
                <a:cs typeface="Times New Roman" pitchFamily="18" charset="0"/>
              </a:rPr>
              <a:t>	*Main assumption 	</a:t>
            </a:r>
          </a:p>
          <a:p>
            <a:pPr algn="ctr">
              <a:buNone/>
            </a:pPr>
            <a:r>
              <a:rPr lang="en-US" b="1" dirty="0" smtClean="0">
                <a:cs typeface="Times New Roman" pitchFamily="18" charset="0"/>
              </a:rPr>
              <a:t>	</a:t>
            </a:r>
            <a:r>
              <a:rPr lang="en-US" b="1" dirty="0" smtClean="0">
                <a:solidFill>
                  <a:srgbClr val="0070C0"/>
                </a:solidFill>
                <a:cs typeface="Times New Roman" pitchFamily="18" charset="0"/>
              </a:rPr>
              <a:t>Severe problem behavior is understood as learned behavior influenced by its outcomes and context</a:t>
            </a:r>
          </a:p>
          <a:p>
            <a:pPr algn="ctr">
              <a:buNone/>
            </a:pPr>
            <a:endParaRPr lang="en-US" b="1" dirty="0" smtClean="0">
              <a:solidFill>
                <a:srgbClr val="0070C0"/>
              </a:solidFill>
              <a:cs typeface="Times New Roman" pitchFamily="18" charset="0"/>
            </a:endParaRPr>
          </a:p>
        </p:txBody>
      </p:sp>
      <p:sp>
        <p:nvSpPr>
          <p:cNvPr id="6" name="Oval 5"/>
          <p:cNvSpPr/>
          <p:nvPr/>
        </p:nvSpPr>
        <p:spPr>
          <a:xfrm>
            <a:off x="2514600" y="228600"/>
            <a:ext cx="2590800" cy="2514600"/>
          </a:xfrm>
          <a:prstGeom prst="ellipse">
            <a:avLst/>
          </a:prstGeom>
          <a:solidFill>
            <a:schemeClr val="accent2">
              <a:alpha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r"/>
            <a:r>
              <a:rPr lang="en-US" sz="2400" b="1" dirty="0" smtClean="0">
                <a:latin typeface="Cambria" panose="02040503050406030204" pitchFamily="18" charset="0"/>
              </a:rPr>
              <a:t>   Problem                 Behavior</a:t>
            </a:r>
          </a:p>
          <a:p>
            <a:pPr algn="ctr"/>
            <a:endParaRPr lang="en-US" sz="2400" b="1" dirty="0">
              <a:latin typeface="Cambria" panose="02040503050406030204" pitchFamily="18" charset="0"/>
            </a:endParaRPr>
          </a:p>
          <a:p>
            <a:pPr algn="ctr"/>
            <a:endParaRPr lang="en-US" sz="2400" b="1" dirty="0">
              <a:latin typeface="Cambria" panose="02040503050406030204" pitchFamily="18" charset="0"/>
            </a:endParaRPr>
          </a:p>
        </p:txBody>
      </p:sp>
      <p:sp>
        <p:nvSpPr>
          <p:cNvPr id="7" name="Oval 6"/>
          <p:cNvSpPr/>
          <p:nvPr/>
        </p:nvSpPr>
        <p:spPr>
          <a:xfrm>
            <a:off x="685800" y="228600"/>
            <a:ext cx="2590800" cy="2514600"/>
          </a:xfrm>
          <a:prstGeom prst="ellipse">
            <a:avLst/>
          </a:prstGeom>
          <a:solidFill>
            <a:schemeClr val="accent6">
              <a:alpha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smtClean="0">
                <a:latin typeface="Cambria" panose="02040503050406030204" pitchFamily="18" charset="0"/>
              </a:rPr>
              <a:t>Autism</a:t>
            </a:r>
          </a:p>
          <a:p>
            <a:pPr algn="ctr"/>
            <a:endParaRPr lang="en-US" sz="2400" b="1" dirty="0">
              <a:latin typeface="Cambria" panose="02040503050406030204" pitchFamily="18" charset="0"/>
            </a:endParaRPr>
          </a:p>
          <a:p>
            <a:pPr algn="ctr"/>
            <a:endParaRPr lang="en-US" sz="2400" b="1" dirty="0" smtClean="0">
              <a:latin typeface="Cambria" panose="02040503050406030204" pitchFamily="18" charset="0"/>
            </a:endParaRPr>
          </a:p>
          <a:p>
            <a:pPr algn="ctr"/>
            <a:endParaRPr lang="en-US" sz="2400" b="1" dirty="0">
              <a:latin typeface="Cambria" panose="02040503050406030204" pitchFamily="18" charset="0"/>
            </a:endParaRPr>
          </a:p>
        </p:txBody>
      </p:sp>
      <p:sp>
        <p:nvSpPr>
          <p:cNvPr id="8" name="Oval 7"/>
          <p:cNvSpPr/>
          <p:nvPr/>
        </p:nvSpPr>
        <p:spPr>
          <a:xfrm>
            <a:off x="1578426" y="1447800"/>
            <a:ext cx="2590800" cy="2514600"/>
          </a:xfrm>
          <a:prstGeom prst="ellipse">
            <a:avLst/>
          </a:prstGeom>
          <a:solidFill>
            <a:schemeClr val="accent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latin typeface="Cambria" panose="02040503050406030204" pitchFamily="18" charset="0"/>
              </a:rPr>
              <a:t>*</a:t>
            </a:r>
            <a:endParaRPr lang="en-US" sz="1200" b="1" dirty="0" smtClean="0">
              <a:solidFill>
                <a:schemeClr val="tx1"/>
              </a:solidFill>
              <a:latin typeface="Cambria" panose="02040503050406030204" pitchFamily="18" charset="0"/>
            </a:endParaRPr>
          </a:p>
          <a:p>
            <a:pPr algn="ctr"/>
            <a:endParaRPr lang="en-US" sz="2400" b="1" dirty="0" smtClean="0">
              <a:latin typeface="Cambria" panose="02040503050406030204" pitchFamily="18" charset="0"/>
            </a:endParaRPr>
          </a:p>
          <a:p>
            <a:pPr algn="ctr"/>
            <a:r>
              <a:rPr lang="en-US" sz="2400" b="1" dirty="0" smtClean="0">
                <a:latin typeface="Cambria" panose="02040503050406030204" pitchFamily="18" charset="0"/>
              </a:rPr>
              <a:t>Applied Behavior Analysis</a:t>
            </a:r>
            <a:endParaRPr lang="en-US" sz="2400" b="1" dirty="0">
              <a:latin typeface="Cambria" panose="02040503050406030204" pitchFamily="18" charset="0"/>
            </a:endParaRPr>
          </a:p>
        </p:txBody>
      </p:sp>
    </p:spTree>
    <p:extLst>
      <p:ext uri="{BB962C8B-B14F-4D97-AF65-F5344CB8AC3E}">
        <p14:creationId xmlns:p14="http://schemas.microsoft.com/office/powerpoint/2010/main" val="413771431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5" name="Rectangle 3"/>
          <p:cNvSpPr>
            <a:spLocks noGrp="1" noChangeArrowheads="1"/>
          </p:cNvSpPr>
          <p:nvPr>
            <p:ph type="body" idx="1"/>
          </p:nvPr>
        </p:nvSpPr>
        <p:spPr>
          <a:xfrm>
            <a:off x="1828800" y="4191000"/>
            <a:ext cx="6858000" cy="1447800"/>
          </a:xfrm>
        </p:spPr>
        <p:txBody>
          <a:bodyPr>
            <a:normAutofit/>
          </a:bodyPr>
          <a:lstStyle/>
          <a:p>
            <a:pPr marL="0" indent="0" algn="r">
              <a:spcBef>
                <a:spcPts val="0"/>
              </a:spcBef>
              <a:buNone/>
            </a:pPr>
            <a:r>
              <a:rPr lang="en-US" sz="3600" b="1" dirty="0">
                <a:cs typeface="Times New Roman" pitchFamily="18" charset="0"/>
              </a:rPr>
              <a:t>b</a:t>
            </a:r>
            <a:r>
              <a:rPr lang="en-US" sz="3600" b="1" dirty="0" smtClean="0">
                <a:cs typeface="Times New Roman" pitchFamily="18" charset="0"/>
              </a:rPr>
              <a:t>ehavior analysts conduct </a:t>
            </a:r>
          </a:p>
          <a:p>
            <a:pPr marL="0" indent="0" algn="r">
              <a:spcBef>
                <a:spcPts val="0"/>
              </a:spcBef>
              <a:buNone/>
            </a:pPr>
            <a:r>
              <a:rPr lang="en-US" sz="3600" b="1" dirty="0" smtClean="0">
                <a:solidFill>
                  <a:srgbClr val="0070C0"/>
                </a:solidFill>
                <a:cs typeface="Times New Roman" pitchFamily="18" charset="0"/>
              </a:rPr>
              <a:t>functional assessments</a:t>
            </a:r>
          </a:p>
        </p:txBody>
      </p:sp>
      <p:sp>
        <p:nvSpPr>
          <p:cNvPr id="9" name="Rectangle 3"/>
          <p:cNvSpPr txBox="1">
            <a:spLocks noChangeArrowheads="1"/>
          </p:cNvSpPr>
          <p:nvPr/>
        </p:nvSpPr>
        <p:spPr>
          <a:xfrm>
            <a:off x="304800" y="533400"/>
            <a:ext cx="6858000" cy="1752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Cambr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Cambr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mbr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600"/>
              </a:spcBef>
              <a:buFont typeface="Arial" pitchFamily="34" charset="0"/>
              <a:buNone/>
            </a:pPr>
            <a:r>
              <a:rPr lang="en-US" sz="3200" b="1" dirty="0" smtClean="0">
                <a:cs typeface="Times New Roman" pitchFamily="18" charset="0"/>
              </a:rPr>
              <a:t>To determine the personally relevant outcomes and context that influence problem behavior</a:t>
            </a:r>
          </a:p>
          <a:p>
            <a:pPr>
              <a:lnSpc>
                <a:spcPct val="120000"/>
              </a:lnSpc>
              <a:spcBef>
                <a:spcPts val="600"/>
              </a:spcBef>
              <a:buFont typeface="Arial" pitchFamily="34" charset="0"/>
              <a:buNone/>
            </a:pPr>
            <a:endParaRPr lang="en-US" b="1" dirty="0" smtClean="0">
              <a:solidFill>
                <a:srgbClr val="0070C0"/>
              </a:solidFill>
              <a:cs typeface="Times New Roman" pitchFamily="18" charset="0"/>
            </a:endParaRPr>
          </a:p>
        </p:txBody>
      </p:sp>
    </p:spTree>
    <p:extLst>
      <p:ext uri="{BB962C8B-B14F-4D97-AF65-F5344CB8AC3E}">
        <p14:creationId xmlns:p14="http://schemas.microsoft.com/office/powerpoint/2010/main" val="404726045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Autofit/>
          </a:bodyPr>
          <a:lstStyle/>
          <a:p>
            <a:pPr algn="l"/>
            <a:r>
              <a:rPr lang="en-US" sz="3600" b="1" dirty="0" smtClean="0">
                <a:cs typeface="Times New Roman" pitchFamily="18" charset="0"/>
              </a:rPr>
              <a:t>What is a functional assessment?</a:t>
            </a:r>
          </a:p>
        </p:txBody>
      </p:sp>
      <p:sp>
        <p:nvSpPr>
          <p:cNvPr id="494595" name="Rectangle 3"/>
          <p:cNvSpPr>
            <a:spLocks noGrp="1" noChangeArrowheads="1"/>
          </p:cNvSpPr>
          <p:nvPr>
            <p:ph type="body" idx="1"/>
          </p:nvPr>
        </p:nvSpPr>
        <p:spPr>
          <a:xfrm>
            <a:off x="457200" y="1828800"/>
            <a:ext cx="8229600" cy="4297363"/>
          </a:xfrm>
        </p:spPr>
        <p:txBody>
          <a:bodyPr>
            <a:normAutofit/>
          </a:bodyPr>
          <a:lstStyle/>
          <a:p>
            <a:pPr marL="0" indent="0" algn="r">
              <a:buNone/>
            </a:pPr>
            <a:r>
              <a:rPr lang="en-US" b="1" dirty="0" smtClean="0"/>
              <a:t>(You </a:t>
            </a:r>
            <a:r>
              <a:rPr lang="en-US" b="1" dirty="0"/>
              <a:t>can’t hold it in your </a:t>
            </a:r>
            <a:r>
              <a:rPr lang="en-US" b="1" dirty="0" smtClean="0"/>
              <a:t>hand)</a:t>
            </a:r>
          </a:p>
          <a:p>
            <a:pPr marL="0" indent="0">
              <a:buNone/>
            </a:pPr>
            <a:endParaRPr lang="en-US" b="1" dirty="0">
              <a:solidFill>
                <a:srgbClr val="0070C0"/>
              </a:solidFill>
            </a:endParaRPr>
          </a:p>
          <a:p>
            <a:pPr marL="400050" lvl="1" indent="0">
              <a:buNone/>
            </a:pPr>
            <a:r>
              <a:rPr lang="en-US" b="1" dirty="0">
                <a:solidFill>
                  <a:schemeClr val="tx1"/>
                </a:solidFill>
              </a:rPr>
              <a:t>I</a:t>
            </a:r>
            <a:r>
              <a:rPr lang="en-US" b="1" dirty="0" smtClean="0">
                <a:solidFill>
                  <a:schemeClr val="tx1"/>
                </a:solidFill>
              </a:rPr>
              <a:t>t </a:t>
            </a:r>
            <a:r>
              <a:rPr lang="en-US" b="1" dirty="0">
                <a:solidFill>
                  <a:schemeClr val="tx1"/>
                </a:solidFill>
              </a:rPr>
              <a:t>is a </a:t>
            </a:r>
            <a:r>
              <a:rPr lang="en-US" b="1" i="1" dirty="0" smtClean="0">
                <a:solidFill>
                  <a:srgbClr val="0070C0"/>
                </a:solidFill>
              </a:rPr>
              <a:t>process</a:t>
            </a:r>
            <a:endParaRPr lang="en-US" b="1" dirty="0" smtClean="0">
              <a:solidFill>
                <a:srgbClr val="0070C0"/>
              </a:solidFill>
            </a:endParaRPr>
          </a:p>
          <a:p>
            <a:endParaRPr lang="en-US" b="1" dirty="0">
              <a:solidFill>
                <a:srgbClr val="0070C0"/>
              </a:solidFill>
            </a:endParaRPr>
          </a:p>
          <a:p>
            <a:pPr marL="800100" lvl="2" indent="0">
              <a:buNone/>
            </a:pPr>
            <a:r>
              <a:rPr lang="en-US" sz="2800" b="1" dirty="0"/>
              <a:t>t</a:t>
            </a:r>
            <a:r>
              <a:rPr lang="en-US" sz="2800" b="1" dirty="0" smtClean="0"/>
              <a:t>hrough which </a:t>
            </a:r>
            <a:r>
              <a:rPr lang="en-US" sz="2800" b="1" dirty="0"/>
              <a:t>the variables </a:t>
            </a:r>
            <a:r>
              <a:rPr lang="en-US" sz="2800" b="1" dirty="0" smtClean="0"/>
              <a:t>influencing problem </a:t>
            </a:r>
            <a:r>
              <a:rPr lang="en-US" sz="2800" b="1" dirty="0"/>
              <a:t>behavior are </a:t>
            </a:r>
            <a:r>
              <a:rPr lang="en-US" sz="2800" b="1" dirty="0" smtClean="0"/>
              <a:t>identified</a:t>
            </a:r>
            <a:endParaRPr lang="en-US" sz="2800" b="1" i="0" dirty="0" smtClean="0">
              <a:cs typeface="Times New Roman" pitchFamily="18" charset="0"/>
            </a:endParaRPr>
          </a:p>
        </p:txBody>
      </p:sp>
    </p:spTree>
    <p:extLst>
      <p:ext uri="{BB962C8B-B14F-4D97-AF65-F5344CB8AC3E}">
        <p14:creationId xmlns:p14="http://schemas.microsoft.com/office/powerpoint/2010/main" val="30593344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4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45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45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304800"/>
            <a:ext cx="4724400"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dirty="0" smtClean="0">
                <a:latin typeface="Cambria" pitchFamily="18" charset="0"/>
              </a:rPr>
              <a:t>Functional Assessment Process</a:t>
            </a:r>
            <a:endParaRPr lang="en-US" sz="2400" b="1" dirty="0">
              <a:latin typeface="Cambria" pitchFamily="18" charset="0"/>
            </a:endParaRPr>
          </a:p>
        </p:txBody>
      </p:sp>
      <p:cxnSp>
        <p:nvCxnSpPr>
          <p:cNvPr id="6" name="Straight Arrow Connector 5"/>
          <p:cNvCxnSpPr/>
          <p:nvPr/>
        </p:nvCxnSpPr>
        <p:spPr>
          <a:xfrm flipH="1">
            <a:off x="2209800" y="838200"/>
            <a:ext cx="838200" cy="533400"/>
          </a:xfrm>
          <a:prstGeom prst="straightConnector1">
            <a:avLst/>
          </a:prstGeom>
          <a:ln>
            <a:tailEnd type="arrow"/>
          </a:ln>
        </p:spPr>
        <p:style>
          <a:lnRef idx="2">
            <a:schemeClr val="accent5"/>
          </a:lnRef>
          <a:fillRef idx="1">
            <a:schemeClr val="lt1"/>
          </a:fillRef>
          <a:effectRef idx="0">
            <a:schemeClr val="accent5"/>
          </a:effectRef>
          <a:fontRef idx="minor">
            <a:schemeClr val="dk1"/>
          </a:fontRef>
        </p:style>
      </p:cxnSp>
      <p:cxnSp>
        <p:nvCxnSpPr>
          <p:cNvPr id="13" name="Straight Arrow Connector 12"/>
          <p:cNvCxnSpPr/>
          <p:nvPr/>
        </p:nvCxnSpPr>
        <p:spPr>
          <a:xfrm>
            <a:off x="6400800" y="3657600"/>
            <a:ext cx="457200" cy="685800"/>
          </a:xfrm>
          <a:prstGeom prst="straightConnector1">
            <a:avLst/>
          </a:prstGeom>
          <a:ln>
            <a:tailEnd type="arrow"/>
          </a:ln>
        </p:spPr>
        <p:style>
          <a:lnRef idx="2">
            <a:schemeClr val="accent5"/>
          </a:lnRef>
          <a:fillRef idx="1">
            <a:schemeClr val="lt1"/>
          </a:fillRef>
          <a:effectRef idx="0">
            <a:schemeClr val="accent5"/>
          </a:effectRef>
          <a:fontRef idx="minor">
            <a:schemeClr val="dk1"/>
          </a:fontRef>
        </p:style>
      </p:cxnSp>
      <p:sp>
        <p:nvSpPr>
          <p:cNvPr id="15" name="TextBox 14"/>
          <p:cNvSpPr txBox="1"/>
          <p:nvPr/>
        </p:nvSpPr>
        <p:spPr>
          <a:xfrm>
            <a:off x="5562600" y="4419600"/>
            <a:ext cx="3469106" cy="129266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dirty="0" smtClean="0">
                <a:latin typeface="Cambria" pitchFamily="18" charset="0"/>
              </a:rPr>
              <a:t>Functional Analysis</a:t>
            </a:r>
            <a:endParaRPr lang="en-US" sz="2400" b="1" dirty="0" smtClean="0">
              <a:solidFill>
                <a:srgbClr val="C00000"/>
              </a:solidFill>
              <a:latin typeface="Cambria" pitchFamily="18" charset="0"/>
            </a:endParaRPr>
          </a:p>
          <a:p>
            <a:pPr algn="ctr"/>
            <a:r>
              <a:rPr lang="en-US" b="1" dirty="0" smtClean="0">
                <a:solidFill>
                  <a:srgbClr val="0070C0"/>
                </a:solidFill>
                <a:latin typeface="Cambria" pitchFamily="18" charset="0"/>
              </a:rPr>
              <a:t>Systematic observation within two different and carefully designed contexts</a:t>
            </a:r>
            <a:endParaRPr lang="en-US" b="1" dirty="0">
              <a:solidFill>
                <a:srgbClr val="0070C0"/>
              </a:solidFill>
              <a:latin typeface="Cambria" pitchFamily="18" charset="0"/>
            </a:endParaRPr>
          </a:p>
        </p:txBody>
      </p:sp>
      <p:sp>
        <p:nvSpPr>
          <p:cNvPr id="16" name="TextBox 15"/>
          <p:cNvSpPr txBox="1"/>
          <p:nvPr/>
        </p:nvSpPr>
        <p:spPr>
          <a:xfrm>
            <a:off x="80210" y="1422737"/>
            <a:ext cx="3048000" cy="101566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dirty="0" smtClean="0">
                <a:latin typeface="Cambria" pitchFamily="18" charset="0"/>
              </a:rPr>
              <a:t>Indirect Assessment </a:t>
            </a:r>
            <a:r>
              <a:rPr lang="en-US" b="1" dirty="0" smtClean="0">
                <a:solidFill>
                  <a:srgbClr val="0070C0"/>
                </a:solidFill>
                <a:latin typeface="Cambria" pitchFamily="18" charset="0"/>
              </a:rPr>
              <a:t>an open ended interview with primary caregivers</a:t>
            </a:r>
            <a:endParaRPr lang="en-US" b="1" dirty="0">
              <a:solidFill>
                <a:srgbClr val="0070C0"/>
              </a:solidFill>
              <a:latin typeface="Cambria" pitchFamily="18" charset="0"/>
            </a:endParaRPr>
          </a:p>
        </p:txBody>
      </p:sp>
      <p:sp>
        <p:nvSpPr>
          <p:cNvPr id="17" name="TextBox 16"/>
          <p:cNvSpPr txBox="1"/>
          <p:nvPr/>
        </p:nvSpPr>
        <p:spPr>
          <a:xfrm>
            <a:off x="2590800" y="2873514"/>
            <a:ext cx="3657600" cy="1015663"/>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dirty="0" smtClean="0">
                <a:latin typeface="Cambria" pitchFamily="18" charset="0"/>
              </a:rPr>
              <a:t>Descriptive Assessment</a:t>
            </a:r>
          </a:p>
          <a:p>
            <a:pPr algn="ctr"/>
            <a:r>
              <a:rPr lang="en-US" b="1" dirty="0" smtClean="0">
                <a:solidFill>
                  <a:srgbClr val="0070C0"/>
                </a:solidFill>
                <a:latin typeface="Cambria" pitchFamily="18" charset="0"/>
              </a:rPr>
              <a:t>brief observation</a:t>
            </a:r>
          </a:p>
          <a:p>
            <a:pPr algn="ctr"/>
            <a:r>
              <a:rPr lang="en-US" b="1" dirty="0" smtClean="0">
                <a:solidFill>
                  <a:srgbClr val="0070C0"/>
                </a:solidFill>
                <a:latin typeface="Cambria" pitchFamily="18" charset="0"/>
              </a:rPr>
              <a:t>and casual interaction</a:t>
            </a:r>
            <a:endParaRPr lang="en-US" b="1" dirty="0">
              <a:solidFill>
                <a:srgbClr val="0070C0"/>
              </a:solidFill>
              <a:latin typeface="Cambria" pitchFamily="18" charset="0"/>
            </a:endParaRPr>
          </a:p>
        </p:txBody>
      </p:sp>
      <p:sp>
        <p:nvSpPr>
          <p:cNvPr id="4" name="Curved Left Arrow 3"/>
          <p:cNvSpPr/>
          <p:nvPr/>
        </p:nvSpPr>
        <p:spPr>
          <a:xfrm>
            <a:off x="5441582" y="5919262"/>
            <a:ext cx="381000" cy="609600"/>
          </a:xfrm>
          <a:prstGeom prst="curvedLeftArrow">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tx1"/>
              </a:solidFill>
            </a:endParaRPr>
          </a:p>
        </p:txBody>
      </p:sp>
      <p:sp>
        <p:nvSpPr>
          <p:cNvPr id="12" name="Curved Left Arrow 11"/>
          <p:cNvSpPr/>
          <p:nvPr/>
        </p:nvSpPr>
        <p:spPr>
          <a:xfrm rot="10800000">
            <a:off x="4267201" y="5883404"/>
            <a:ext cx="381000" cy="609600"/>
          </a:xfrm>
          <a:prstGeom prst="curvedLeftArrow">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tx1"/>
              </a:solidFill>
            </a:endParaRPr>
          </a:p>
        </p:txBody>
      </p:sp>
      <p:sp>
        <p:nvSpPr>
          <p:cNvPr id="18" name="TextBox 17"/>
          <p:cNvSpPr txBox="1"/>
          <p:nvPr/>
        </p:nvSpPr>
        <p:spPr>
          <a:xfrm>
            <a:off x="4576485" y="5798403"/>
            <a:ext cx="914400" cy="83099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600" b="1" dirty="0" smtClean="0">
                <a:latin typeface="Cambria" pitchFamily="18" charset="0"/>
              </a:rPr>
              <a:t>Test</a:t>
            </a:r>
          </a:p>
          <a:p>
            <a:pPr algn="ctr"/>
            <a:endParaRPr lang="en-US" sz="1600" b="1" dirty="0">
              <a:latin typeface="Cambria" pitchFamily="18" charset="0"/>
            </a:endParaRPr>
          </a:p>
          <a:p>
            <a:pPr algn="ctr"/>
            <a:r>
              <a:rPr lang="en-US" sz="1600" b="1" dirty="0" smtClean="0">
                <a:latin typeface="Cambria" pitchFamily="18" charset="0"/>
              </a:rPr>
              <a:t>Control</a:t>
            </a:r>
            <a:endParaRPr lang="en-US" sz="1600" b="1" dirty="0">
              <a:latin typeface="Cambria" pitchFamily="18" charset="0"/>
            </a:endParaRPr>
          </a:p>
        </p:txBody>
      </p:sp>
      <p:cxnSp>
        <p:nvCxnSpPr>
          <p:cNvPr id="19" name="Straight Arrow Connector 18"/>
          <p:cNvCxnSpPr/>
          <p:nvPr/>
        </p:nvCxnSpPr>
        <p:spPr>
          <a:xfrm>
            <a:off x="3276600" y="2133600"/>
            <a:ext cx="457200" cy="685800"/>
          </a:xfrm>
          <a:prstGeom prst="straightConnector1">
            <a:avLst/>
          </a:prstGeom>
          <a:ln>
            <a:tailEnd type="arrow"/>
          </a:ln>
        </p:spPr>
        <p:style>
          <a:lnRef idx="2">
            <a:schemeClr val="accent5"/>
          </a:lnRef>
          <a:fillRef idx="1">
            <a:schemeClr val="lt1"/>
          </a:fillRef>
          <a:effectRef idx="0">
            <a:schemeClr val="accent5"/>
          </a:effectRef>
          <a:fontRef idx="minor">
            <a:schemeClr val="dk1"/>
          </a:fontRef>
        </p:style>
      </p:cxnSp>
    </p:spTree>
    <p:extLst>
      <p:ext uri="{BB962C8B-B14F-4D97-AF65-F5344CB8AC3E}">
        <p14:creationId xmlns:p14="http://schemas.microsoft.com/office/powerpoint/2010/main" val="68929195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3"/>
          <p:cNvSpPr txBox="1">
            <a:spLocks noChangeArrowheads="1"/>
          </p:cNvSpPr>
          <p:nvPr/>
        </p:nvSpPr>
        <p:spPr>
          <a:xfrm>
            <a:off x="457200" y="457200"/>
            <a:ext cx="8229600" cy="609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Cambr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Cambr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mbr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endParaRPr lang="en-US" sz="900" b="1" dirty="0" smtClean="0">
              <a:solidFill>
                <a:srgbClr val="C00000"/>
              </a:solidFill>
            </a:endParaRPr>
          </a:p>
          <a:p>
            <a:pPr marL="457200" lvl="1" indent="0" algn="r">
              <a:buNone/>
            </a:pPr>
            <a:r>
              <a:rPr lang="en-US" sz="3200" b="1" dirty="0" smtClean="0">
                <a:solidFill>
                  <a:schemeClr val="tx1"/>
                </a:solidFill>
              </a:rPr>
              <a:t>The functional analysis is integral to the success of the process</a:t>
            </a:r>
          </a:p>
          <a:p>
            <a:pPr marL="457200" lvl="1" indent="0">
              <a:buNone/>
            </a:pPr>
            <a:endParaRPr lang="en-US" sz="2400" b="1" dirty="0" smtClean="0">
              <a:solidFill>
                <a:schemeClr val="tx1"/>
              </a:solidFill>
            </a:endParaRPr>
          </a:p>
          <a:p>
            <a:pPr marL="457200" lvl="1" indent="0">
              <a:buNone/>
            </a:pPr>
            <a:endParaRPr lang="en-US" sz="2400" b="1" dirty="0">
              <a:solidFill>
                <a:schemeClr val="tx1"/>
              </a:solidFill>
            </a:endParaRPr>
          </a:p>
          <a:p>
            <a:pPr marL="457200" lvl="1" indent="0">
              <a:buNone/>
            </a:pPr>
            <a:r>
              <a:rPr lang="en-US" sz="2400" b="1" dirty="0" smtClean="0">
                <a:solidFill>
                  <a:srgbClr val="0070C0"/>
                </a:solidFill>
              </a:rPr>
              <a:t>Larger reductions in problem behavior were evident </a:t>
            </a:r>
          </a:p>
          <a:p>
            <a:pPr marL="457200" lvl="1" indent="0">
              <a:buNone/>
            </a:pPr>
            <a:r>
              <a:rPr lang="en-US" sz="2400" b="1" dirty="0" smtClean="0">
                <a:solidFill>
                  <a:srgbClr val="0070C0"/>
                </a:solidFill>
              </a:rPr>
              <a:t>when a </a:t>
            </a:r>
            <a:r>
              <a:rPr lang="en-US" sz="2400" b="1" i="1" dirty="0" smtClean="0">
                <a:solidFill>
                  <a:srgbClr val="0070C0"/>
                </a:solidFill>
              </a:rPr>
              <a:t>functional analysis </a:t>
            </a:r>
            <a:r>
              <a:rPr lang="en-US" sz="2400" b="1" dirty="0" smtClean="0">
                <a:solidFill>
                  <a:srgbClr val="0070C0"/>
                </a:solidFill>
              </a:rPr>
              <a:t>was part of </a:t>
            </a:r>
          </a:p>
          <a:p>
            <a:pPr marL="457200" lvl="1" indent="0">
              <a:buNone/>
            </a:pPr>
            <a:r>
              <a:rPr lang="en-US" sz="2400" b="1" dirty="0" smtClean="0">
                <a:solidFill>
                  <a:srgbClr val="0070C0"/>
                </a:solidFill>
              </a:rPr>
              <a:t>the functional assessment process </a:t>
            </a:r>
          </a:p>
          <a:p>
            <a:pPr marL="457200" lvl="1" indent="0">
              <a:buNone/>
            </a:pPr>
            <a:endParaRPr lang="en-US" sz="800" b="1" dirty="0" smtClean="0">
              <a:solidFill>
                <a:srgbClr val="0070C0"/>
              </a:solidFill>
            </a:endParaRPr>
          </a:p>
          <a:p>
            <a:pPr lvl="2"/>
            <a:r>
              <a:rPr lang="en-US" sz="1800" b="1" dirty="0" smtClean="0">
                <a:solidFill>
                  <a:schemeClr val="tx1">
                    <a:lumMod val="75000"/>
                    <a:lumOff val="25000"/>
                  </a:schemeClr>
                </a:solidFill>
              </a:rPr>
              <a:t>Campbell, 2002; </a:t>
            </a:r>
            <a:r>
              <a:rPr lang="en-US" sz="1800" b="1" dirty="0" err="1" smtClean="0">
                <a:solidFill>
                  <a:schemeClr val="tx1">
                    <a:lumMod val="75000"/>
                    <a:lumOff val="25000"/>
                  </a:schemeClr>
                </a:solidFill>
              </a:rPr>
              <a:t>Kahng</a:t>
            </a:r>
            <a:r>
              <a:rPr lang="en-US" sz="1800" b="1" dirty="0" smtClean="0">
                <a:solidFill>
                  <a:schemeClr val="tx1">
                    <a:lumMod val="75000"/>
                    <a:lumOff val="25000"/>
                  </a:schemeClr>
                </a:solidFill>
              </a:rPr>
              <a:t>, Iwata, and </a:t>
            </a:r>
            <a:r>
              <a:rPr lang="en-US" sz="1800" b="1" dirty="0" err="1" smtClean="0">
                <a:solidFill>
                  <a:schemeClr val="tx1">
                    <a:lumMod val="75000"/>
                    <a:lumOff val="25000"/>
                  </a:schemeClr>
                </a:solidFill>
              </a:rPr>
              <a:t>Lewin</a:t>
            </a:r>
            <a:r>
              <a:rPr lang="en-US" sz="1800" b="1" dirty="0" smtClean="0">
                <a:solidFill>
                  <a:schemeClr val="tx1">
                    <a:lumMod val="75000"/>
                    <a:lumOff val="25000"/>
                  </a:schemeClr>
                </a:solidFill>
              </a:rPr>
              <a:t>, 2003</a:t>
            </a:r>
          </a:p>
          <a:p>
            <a:pPr lvl="2"/>
            <a:endParaRPr lang="en-US" sz="2200" b="1" dirty="0" smtClean="0">
              <a:solidFill>
                <a:srgbClr val="C00000"/>
              </a:solidFill>
            </a:endParaRPr>
          </a:p>
          <a:p>
            <a:pPr marL="914400" lvl="2" indent="0">
              <a:buFont typeface="Arial" pitchFamily="34" charset="0"/>
              <a:buNone/>
            </a:pPr>
            <a:endParaRPr lang="en-US" sz="2200" b="1" dirty="0" smtClean="0">
              <a:solidFill>
                <a:srgbClr val="C00000"/>
              </a:solidFill>
            </a:endParaRPr>
          </a:p>
          <a:p>
            <a:pPr lvl="1"/>
            <a:endParaRPr lang="en-US" sz="2200" b="1" dirty="0" smtClean="0">
              <a:solidFill>
                <a:schemeClr val="tx1"/>
              </a:solidFill>
              <a:cs typeface="Times New Roman" pitchFamily="18" charset="0"/>
            </a:endParaRPr>
          </a:p>
          <a:p>
            <a:pPr lvl="1"/>
            <a:endParaRPr lang="en-US" sz="2200" b="1" dirty="0" smtClean="0">
              <a:solidFill>
                <a:srgbClr val="C00000"/>
              </a:solidFill>
              <a:cs typeface="Times New Roman" pitchFamily="18" charset="0"/>
            </a:endParaRPr>
          </a:p>
          <a:p>
            <a:pPr>
              <a:buFont typeface="Arial" pitchFamily="34" charset="0"/>
              <a:buNone/>
            </a:pPr>
            <a:endParaRPr lang="en-US" b="1" dirty="0" smtClean="0">
              <a:cs typeface="Times New Roman" pitchFamily="18" charset="0"/>
            </a:endParaRPr>
          </a:p>
        </p:txBody>
      </p:sp>
    </p:spTree>
    <p:extLst>
      <p:ext uri="{BB962C8B-B14F-4D97-AF65-F5344CB8AC3E}">
        <p14:creationId xmlns:p14="http://schemas.microsoft.com/office/powerpoint/2010/main" val="262224208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0" y="274638"/>
            <a:ext cx="8382000" cy="1143000"/>
          </a:xfrm>
        </p:spPr>
        <p:txBody>
          <a:bodyPr>
            <a:noAutofit/>
          </a:bodyPr>
          <a:lstStyle/>
          <a:p>
            <a:pPr algn="l"/>
            <a:r>
              <a:rPr lang="en-US" sz="3600" b="1" dirty="0" smtClean="0">
                <a:cs typeface="Times New Roman" pitchFamily="18" charset="0"/>
              </a:rPr>
              <a:t>Why conduct a functional assessment?</a:t>
            </a:r>
          </a:p>
        </p:txBody>
      </p:sp>
      <p:sp>
        <p:nvSpPr>
          <p:cNvPr id="494595" name="Rectangle 3"/>
          <p:cNvSpPr>
            <a:spLocks noGrp="1" noChangeArrowheads="1"/>
          </p:cNvSpPr>
          <p:nvPr>
            <p:ph type="body" idx="1"/>
          </p:nvPr>
        </p:nvSpPr>
        <p:spPr>
          <a:xfrm>
            <a:off x="457200" y="1371600"/>
            <a:ext cx="8229600" cy="4754563"/>
          </a:xfrm>
        </p:spPr>
        <p:txBody>
          <a:bodyPr>
            <a:normAutofit/>
          </a:bodyPr>
          <a:lstStyle/>
          <a:p>
            <a:pPr marL="0" indent="0">
              <a:buNone/>
            </a:pPr>
            <a:r>
              <a:rPr lang="en-US" b="1" dirty="0" smtClean="0">
                <a:cs typeface="Times New Roman" pitchFamily="18" charset="0"/>
              </a:rPr>
              <a:t>In </a:t>
            </a:r>
            <a:r>
              <a:rPr lang="en-US" b="1" dirty="0">
                <a:cs typeface="Times New Roman" pitchFamily="18" charset="0"/>
              </a:rPr>
              <a:t>order to identify </a:t>
            </a:r>
            <a:endParaRPr lang="en-US" b="1" dirty="0" smtClean="0">
              <a:cs typeface="Times New Roman" pitchFamily="18" charset="0"/>
            </a:endParaRPr>
          </a:p>
          <a:p>
            <a:pPr marL="0" indent="0">
              <a:buNone/>
            </a:pPr>
            <a:endParaRPr lang="en-US" b="1" dirty="0" smtClean="0">
              <a:cs typeface="Times New Roman" pitchFamily="18" charset="0"/>
            </a:endParaRPr>
          </a:p>
          <a:p>
            <a:pPr marL="0" indent="0">
              <a:buNone/>
            </a:pPr>
            <a:r>
              <a:rPr lang="en-US" b="1" dirty="0" smtClean="0">
                <a:cs typeface="Times New Roman" pitchFamily="18" charset="0"/>
              </a:rPr>
              <a:t>	an </a:t>
            </a:r>
            <a:r>
              <a:rPr lang="en-US" b="1" dirty="0" smtClean="0">
                <a:solidFill>
                  <a:srgbClr val="0070C0"/>
                </a:solidFill>
                <a:cs typeface="Times New Roman" pitchFamily="18" charset="0"/>
              </a:rPr>
              <a:t>effective</a:t>
            </a:r>
          </a:p>
          <a:p>
            <a:pPr marL="0" indent="0">
              <a:buNone/>
            </a:pPr>
            <a:r>
              <a:rPr lang="en-US" b="1" dirty="0">
                <a:solidFill>
                  <a:srgbClr val="0070C0"/>
                </a:solidFill>
                <a:cs typeface="Times New Roman" pitchFamily="18" charset="0"/>
              </a:rPr>
              <a:t>		</a:t>
            </a:r>
            <a:r>
              <a:rPr lang="en-US" b="1" dirty="0" smtClean="0">
                <a:solidFill>
                  <a:srgbClr val="0070C0"/>
                </a:solidFill>
                <a:cs typeface="Times New Roman" pitchFamily="18" charset="0"/>
              </a:rPr>
              <a:t>precise</a:t>
            </a:r>
          </a:p>
          <a:p>
            <a:pPr marL="0" indent="0">
              <a:buNone/>
            </a:pPr>
            <a:r>
              <a:rPr lang="en-US" b="1" dirty="0">
                <a:solidFill>
                  <a:srgbClr val="0070C0"/>
                </a:solidFill>
                <a:cs typeface="Times New Roman" pitchFamily="18" charset="0"/>
              </a:rPr>
              <a:t>	</a:t>
            </a:r>
            <a:r>
              <a:rPr lang="en-US" b="1" dirty="0" smtClean="0">
                <a:solidFill>
                  <a:srgbClr val="0070C0"/>
                </a:solidFill>
                <a:cs typeface="Times New Roman" pitchFamily="18" charset="0"/>
              </a:rPr>
              <a:t>		personally </a:t>
            </a:r>
            <a:r>
              <a:rPr lang="en-US" b="1" dirty="0">
                <a:solidFill>
                  <a:srgbClr val="0070C0"/>
                </a:solidFill>
                <a:cs typeface="Times New Roman" pitchFamily="18" charset="0"/>
              </a:rPr>
              <a:t>relevant</a:t>
            </a:r>
            <a:r>
              <a:rPr lang="en-US" b="1" dirty="0">
                <a:cs typeface="Times New Roman" pitchFamily="18" charset="0"/>
              </a:rPr>
              <a:t>, </a:t>
            </a:r>
            <a:endParaRPr lang="en-US" b="1" dirty="0" smtClean="0">
              <a:cs typeface="Times New Roman" pitchFamily="18" charset="0"/>
            </a:endParaRPr>
          </a:p>
          <a:p>
            <a:pPr marL="0" indent="0">
              <a:buNone/>
            </a:pPr>
            <a:r>
              <a:rPr lang="en-US" b="1" dirty="0">
                <a:cs typeface="Times New Roman" pitchFamily="18" charset="0"/>
              </a:rPr>
              <a:t>	</a:t>
            </a:r>
            <a:r>
              <a:rPr lang="en-US" b="1" dirty="0" smtClean="0">
                <a:cs typeface="Times New Roman" pitchFamily="18" charset="0"/>
              </a:rPr>
              <a:t>			and </a:t>
            </a:r>
          </a:p>
          <a:p>
            <a:pPr marL="0" indent="0">
              <a:buNone/>
            </a:pPr>
            <a:r>
              <a:rPr lang="en-US" b="1" dirty="0">
                <a:cs typeface="Times New Roman" pitchFamily="18" charset="0"/>
              </a:rPr>
              <a:t>	</a:t>
            </a:r>
            <a:r>
              <a:rPr lang="en-US" b="1" dirty="0" smtClean="0">
                <a:cs typeface="Times New Roman" pitchFamily="18" charset="0"/>
              </a:rPr>
              <a:t>				</a:t>
            </a:r>
            <a:r>
              <a:rPr lang="en-US" b="1" dirty="0" smtClean="0">
                <a:solidFill>
                  <a:srgbClr val="0070C0"/>
                </a:solidFill>
                <a:cs typeface="Times New Roman" pitchFamily="18" charset="0"/>
              </a:rPr>
              <a:t>humane</a:t>
            </a:r>
            <a:r>
              <a:rPr lang="en-US" b="1" dirty="0" smtClean="0">
                <a:cs typeface="Times New Roman" pitchFamily="18" charset="0"/>
              </a:rPr>
              <a:t> </a:t>
            </a:r>
            <a:r>
              <a:rPr lang="en-US" b="1" dirty="0">
                <a:cs typeface="Times New Roman" pitchFamily="18" charset="0"/>
              </a:rPr>
              <a:t>treatment </a:t>
            </a:r>
            <a:endParaRPr lang="en-US" b="1" dirty="0" smtClean="0">
              <a:cs typeface="Times New Roman" pitchFamily="18" charset="0"/>
            </a:endParaRPr>
          </a:p>
          <a:p>
            <a:pPr marL="0" indent="0">
              <a:buNone/>
            </a:pPr>
            <a:endParaRPr lang="en-US" b="1" dirty="0">
              <a:solidFill>
                <a:srgbClr val="2505AD"/>
              </a:solidFill>
              <a:cs typeface="Times New Roman" pitchFamily="18" charset="0"/>
            </a:endParaRPr>
          </a:p>
          <a:p>
            <a:pPr marL="0" indent="0">
              <a:buNone/>
            </a:pPr>
            <a:r>
              <a:rPr lang="en-US" b="1" dirty="0" smtClean="0">
                <a:cs typeface="Times New Roman" pitchFamily="18" charset="0"/>
              </a:rPr>
              <a:t>for </a:t>
            </a:r>
            <a:r>
              <a:rPr lang="en-US" b="1" dirty="0">
                <a:cs typeface="Times New Roman" pitchFamily="18" charset="0"/>
              </a:rPr>
              <a:t>problem behavior</a:t>
            </a:r>
          </a:p>
        </p:txBody>
      </p:sp>
    </p:spTree>
    <p:extLst>
      <p:ext uri="{BB962C8B-B14F-4D97-AF65-F5344CB8AC3E}">
        <p14:creationId xmlns:p14="http://schemas.microsoft.com/office/powerpoint/2010/main" val="32018468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4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45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45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459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459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459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945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3"/>
          <p:cNvSpPr txBox="1">
            <a:spLocks noChangeArrowheads="1"/>
          </p:cNvSpPr>
          <p:nvPr/>
        </p:nvSpPr>
        <p:spPr>
          <a:xfrm>
            <a:off x="457200" y="457200"/>
            <a:ext cx="8229600" cy="609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Cambr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Cambr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mbr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endParaRPr lang="en-US" sz="900" b="1" dirty="0" smtClean="0">
              <a:solidFill>
                <a:srgbClr val="C00000"/>
              </a:solidFill>
            </a:endParaRPr>
          </a:p>
          <a:p>
            <a:pPr marL="457200" lvl="1" indent="0">
              <a:buNone/>
            </a:pPr>
            <a:r>
              <a:rPr lang="en-US" b="1" dirty="0" smtClean="0">
                <a:solidFill>
                  <a:schemeClr val="tx1"/>
                </a:solidFill>
              </a:rPr>
              <a:t>But, </a:t>
            </a:r>
          </a:p>
          <a:p>
            <a:pPr marL="457200" lvl="1" indent="0">
              <a:buNone/>
            </a:pPr>
            <a:endParaRPr lang="en-US" b="1" dirty="0" smtClean="0">
              <a:solidFill>
                <a:schemeClr val="tx1"/>
              </a:solidFill>
            </a:endParaRPr>
          </a:p>
          <a:p>
            <a:pPr marL="457200" lvl="1" indent="0">
              <a:buNone/>
            </a:pPr>
            <a:r>
              <a:rPr lang="en-US" b="1" dirty="0">
                <a:solidFill>
                  <a:schemeClr val="tx1"/>
                </a:solidFill>
              </a:rPr>
              <a:t>	</a:t>
            </a:r>
            <a:r>
              <a:rPr lang="en-US" b="1" dirty="0" smtClean="0">
                <a:solidFill>
                  <a:schemeClr val="tx1"/>
                </a:solidFill>
              </a:rPr>
              <a:t>most people, </a:t>
            </a:r>
          </a:p>
          <a:p>
            <a:pPr marL="457200" lvl="1" indent="0">
              <a:buNone/>
            </a:pPr>
            <a:endParaRPr lang="en-US" b="1" dirty="0" smtClean="0">
              <a:solidFill>
                <a:schemeClr val="tx1"/>
              </a:solidFill>
            </a:endParaRPr>
          </a:p>
          <a:p>
            <a:pPr marL="457200" lvl="1" indent="0">
              <a:buNone/>
            </a:pPr>
            <a:r>
              <a:rPr lang="en-US" b="1" dirty="0">
                <a:solidFill>
                  <a:schemeClr val="tx1"/>
                </a:solidFill>
              </a:rPr>
              <a:t>	</a:t>
            </a:r>
            <a:r>
              <a:rPr lang="en-US" b="1" dirty="0" smtClean="0">
                <a:solidFill>
                  <a:schemeClr val="tx1"/>
                </a:solidFill>
              </a:rPr>
              <a:t>	including most practicing behavior 		analysts who work with children with 		autism </a:t>
            </a:r>
          </a:p>
          <a:p>
            <a:pPr marL="457200" lvl="1" indent="0">
              <a:buNone/>
            </a:pPr>
            <a:endParaRPr lang="en-US" b="1" dirty="0">
              <a:solidFill>
                <a:schemeClr val="tx1"/>
              </a:solidFill>
            </a:endParaRPr>
          </a:p>
          <a:p>
            <a:pPr marL="457200" lvl="1" indent="0">
              <a:buNone/>
            </a:pPr>
            <a:r>
              <a:rPr lang="en-US" b="1" dirty="0" smtClean="0">
                <a:solidFill>
                  <a:schemeClr val="tx1"/>
                </a:solidFill>
              </a:rPr>
              <a:t>		have shied away from conducting </a:t>
            </a:r>
          </a:p>
          <a:p>
            <a:pPr marL="457200" lvl="1" indent="0">
              <a:buNone/>
            </a:pPr>
            <a:r>
              <a:rPr lang="en-US" b="1" dirty="0">
                <a:solidFill>
                  <a:schemeClr val="tx1"/>
                </a:solidFill>
              </a:rPr>
              <a:t>	</a:t>
            </a:r>
            <a:r>
              <a:rPr lang="en-US" b="1" dirty="0" smtClean="0">
                <a:solidFill>
                  <a:schemeClr val="tx1"/>
                </a:solidFill>
              </a:rPr>
              <a:t>	functional analyses</a:t>
            </a:r>
            <a:endParaRPr lang="en-US" b="1" dirty="0" smtClean="0">
              <a:solidFill>
                <a:schemeClr val="tx1">
                  <a:lumMod val="75000"/>
                  <a:lumOff val="25000"/>
                </a:schemeClr>
              </a:solidFill>
            </a:endParaRPr>
          </a:p>
          <a:p>
            <a:pPr lvl="2"/>
            <a:endParaRPr lang="en-US" sz="2200" b="1" dirty="0" smtClean="0">
              <a:solidFill>
                <a:srgbClr val="C00000"/>
              </a:solidFill>
            </a:endParaRPr>
          </a:p>
          <a:p>
            <a:pPr marL="914400" lvl="2" indent="0">
              <a:buFont typeface="Arial" pitchFamily="34" charset="0"/>
              <a:buNone/>
            </a:pPr>
            <a:endParaRPr lang="en-US" sz="2200" b="1" dirty="0" smtClean="0">
              <a:solidFill>
                <a:srgbClr val="C00000"/>
              </a:solidFill>
            </a:endParaRPr>
          </a:p>
          <a:p>
            <a:pPr lvl="1"/>
            <a:endParaRPr lang="en-US" sz="2200" b="1" dirty="0" smtClean="0">
              <a:solidFill>
                <a:schemeClr val="tx1"/>
              </a:solidFill>
              <a:cs typeface="Times New Roman" pitchFamily="18" charset="0"/>
            </a:endParaRPr>
          </a:p>
          <a:p>
            <a:pPr lvl="1"/>
            <a:endParaRPr lang="en-US" sz="2200" b="1" dirty="0" smtClean="0">
              <a:solidFill>
                <a:srgbClr val="C00000"/>
              </a:solidFill>
              <a:cs typeface="Times New Roman" pitchFamily="18" charset="0"/>
            </a:endParaRPr>
          </a:p>
          <a:p>
            <a:pPr>
              <a:buFont typeface="Arial" pitchFamily="34" charset="0"/>
              <a:buNone/>
            </a:pPr>
            <a:endParaRPr lang="en-US" b="1" dirty="0" smtClean="0">
              <a:cs typeface="Times New Roman" pitchFamily="18" charset="0"/>
            </a:endParaRPr>
          </a:p>
        </p:txBody>
      </p:sp>
    </p:spTree>
    <p:extLst>
      <p:ext uri="{BB962C8B-B14F-4D97-AF65-F5344CB8AC3E}">
        <p14:creationId xmlns:p14="http://schemas.microsoft.com/office/powerpoint/2010/main" val="32092039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3"/>
          <p:cNvSpPr txBox="1">
            <a:spLocks noChangeArrowheads="1"/>
          </p:cNvSpPr>
          <p:nvPr/>
        </p:nvSpPr>
        <p:spPr>
          <a:xfrm>
            <a:off x="457200" y="457200"/>
            <a:ext cx="8229600" cy="609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Cambr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Cambr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mbr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en-US" sz="3600" b="1" dirty="0" smtClean="0">
                <a:solidFill>
                  <a:srgbClr val="0070C0"/>
                </a:solidFill>
              </a:rPr>
              <a:t>Why?</a:t>
            </a:r>
          </a:p>
          <a:p>
            <a:pPr marL="457200" lvl="1" indent="0">
              <a:buNone/>
            </a:pPr>
            <a:endParaRPr lang="en-US" sz="800" b="1" dirty="0" smtClean="0">
              <a:solidFill>
                <a:srgbClr val="0070C0"/>
              </a:solidFill>
            </a:endParaRPr>
          </a:p>
          <a:p>
            <a:pPr lvl="1"/>
            <a:r>
              <a:rPr lang="en-US" b="1" dirty="0" smtClean="0">
                <a:solidFill>
                  <a:schemeClr val="tx1"/>
                </a:solidFill>
              </a:rPr>
              <a:t>Took too much time and resources, </a:t>
            </a:r>
          </a:p>
          <a:p>
            <a:pPr lvl="1"/>
            <a:r>
              <a:rPr lang="en-US" b="1" dirty="0" smtClean="0">
                <a:solidFill>
                  <a:schemeClr val="tx1"/>
                </a:solidFill>
              </a:rPr>
              <a:t>Never did one before (i.e., training issue), </a:t>
            </a:r>
          </a:p>
          <a:p>
            <a:pPr lvl="1"/>
            <a:r>
              <a:rPr lang="en-US" b="1" dirty="0" smtClean="0">
                <a:solidFill>
                  <a:schemeClr val="tx1"/>
                </a:solidFill>
              </a:rPr>
              <a:t>Seemed unsafe, </a:t>
            </a:r>
          </a:p>
          <a:p>
            <a:pPr lvl="1"/>
            <a:r>
              <a:rPr lang="en-US" b="1" dirty="0" smtClean="0">
                <a:solidFill>
                  <a:schemeClr val="tx1"/>
                </a:solidFill>
              </a:rPr>
              <a:t>Was unsafe, </a:t>
            </a:r>
          </a:p>
          <a:p>
            <a:pPr lvl="1"/>
            <a:r>
              <a:rPr lang="en-US" b="1" dirty="0" smtClean="0">
                <a:solidFill>
                  <a:schemeClr val="tx1"/>
                </a:solidFill>
              </a:rPr>
              <a:t>Often inconclusive</a:t>
            </a:r>
          </a:p>
          <a:p>
            <a:pPr lvl="1"/>
            <a:r>
              <a:rPr lang="en-US" b="1" dirty="0" smtClean="0">
                <a:solidFill>
                  <a:schemeClr val="tx1"/>
                </a:solidFill>
              </a:rPr>
              <a:t>Still ended up using                                           behavior modification-based treatment </a:t>
            </a:r>
          </a:p>
          <a:p>
            <a:pPr marL="1314450" lvl="3" indent="0">
              <a:buNone/>
            </a:pPr>
            <a:r>
              <a:rPr lang="en-US" sz="2800" b="1" dirty="0" smtClean="0">
                <a:solidFill>
                  <a:schemeClr val="tx1">
                    <a:lumMod val="65000"/>
                    <a:lumOff val="35000"/>
                  </a:schemeClr>
                </a:solidFill>
              </a:rPr>
              <a:t>i.e., </a:t>
            </a:r>
            <a:r>
              <a:rPr lang="en-US" sz="2800" b="1" dirty="0">
                <a:solidFill>
                  <a:schemeClr val="tx1">
                    <a:lumMod val="65000"/>
                    <a:lumOff val="35000"/>
                  </a:schemeClr>
                </a:solidFill>
              </a:rPr>
              <a:t>arbitrary rewards in DROs</a:t>
            </a:r>
            <a:endParaRPr lang="en-US" sz="2200" b="1" dirty="0">
              <a:solidFill>
                <a:schemeClr val="tx1">
                  <a:lumMod val="65000"/>
                  <a:lumOff val="35000"/>
                </a:schemeClr>
              </a:solidFill>
            </a:endParaRPr>
          </a:p>
          <a:p>
            <a:pPr marL="1314450" lvl="3" indent="0">
              <a:buNone/>
            </a:pPr>
            <a:r>
              <a:rPr lang="en-US" sz="2800" b="1" dirty="0" smtClean="0">
                <a:solidFill>
                  <a:schemeClr val="tx1">
                    <a:lumMod val="65000"/>
                    <a:lumOff val="35000"/>
                  </a:schemeClr>
                </a:solidFill>
              </a:rPr>
              <a:t>	</a:t>
            </a:r>
            <a:r>
              <a:rPr lang="en-US" sz="2800" b="1" dirty="0">
                <a:solidFill>
                  <a:schemeClr val="tx1">
                    <a:lumMod val="65000"/>
                    <a:lumOff val="35000"/>
                  </a:schemeClr>
                </a:solidFill>
              </a:rPr>
              <a:t>	</a:t>
            </a:r>
            <a:r>
              <a:rPr lang="en-US" sz="2800" b="1" dirty="0" smtClean="0">
                <a:solidFill>
                  <a:schemeClr val="tx1">
                    <a:lumMod val="65000"/>
                    <a:lumOff val="35000"/>
                  </a:schemeClr>
                </a:solidFill>
              </a:rPr>
              <a:t>&amp; punishment 			</a:t>
            </a:r>
            <a:r>
              <a:rPr lang="en-US" sz="2200" b="1" dirty="0" smtClean="0">
                <a:solidFill>
                  <a:srgbClr val="C00000"/>
                </a:solidFill>
              </a:rPr>
              <a:t>	</a:t>
            </a:r>
          </a:p>
          <a:p>
            <a:pPr marL="457200" lvl="1" indent="0">
              <a:buNone/>
            </a:pPr>
            <a:endParaRPr lang="en-US" sz="2200" b="1" dirty="0" smtClean="0">
              <a:solidFill>
                <a:schemeClr val="tx1"/>
              </a:solidFill>
              <a:cs typeface="Times New Roman" pitchFamily="18" charset="0"/>
            </a:endParaRPr>
          </a:p>
          <a:p>
            <a:pPr lvl="1"/>
            <a:endParaRPr lang="en-US" sz="2200" b="1" dirty="0" smtClean="0">
              <a:solidFill>
                <a:srgbClr val="C00000"/>
              </a:solidFill>
              <a:cs typeface="Times New Roman" pitchFamily="18" charset="0"/>
            </a:endParaRPr>
          </a:p>
          <a:p>
            <a:pPr>
              <a:buFont typeface="Arial" pitchFamily="34" charset="0"/>
              <a:buNone/>
            </a:pPr>
            <a:endParaRPr lang="en-US" b="1" dirty="0" smtClean="0">
              <a:cs typeface="Times New Roman" pitchFamily="18" charset="0"/>
            </a:endParaRPr>
          </a:p>
        </p:txBody>
      </p:sp>
    </p:spTree>
    <p:extLst>
      <p:ext uri="{BB962C8B-B14F-4D97-AF65-F5344CB8AC3E}">
        <p14:creationId xmlns:p14="http://schemas.microsoft.com/office/powerpoint/2010/main" val="9870092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3"/>
          <p:cNvSpPr txBox="1">
            <a:spLocks noChangeArrowheads="1"/>
          </p:cNvSpPr>
          <p:nvPr/>
        </p:nvSpPr>
        <p:spPr>
          <a:xfrm>
            <a:off x="457200" y="457200"/>
            <a:ext cx="8229600" cy="609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Cambr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Cambr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mbr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endParaRPr lang="en-US" sz="900" b="1" dirty="0" smtClean="0">
              <a:solidFill>
                <a:srgbClr val="C00000"/>
              </a:solidFill>
            </a:endParaRPr>
          </a:p>
          <a:p>
            <a:pPr marL="457200" lvl="1" indent="0">
              <a:buNone/>
            </a:pPr>
            <a:r>
              <a:rPr lang="en-US" b="1" dirty="0" smtClean="0">
                <a:solidFill>
                  <a:schemeClr val="tx1"/>
                </a:solidFill>
              </a:rPr>
              <a:t>It has taken a lot of research, but there are no longer obstacles to conducting functional assessments including functional analyses</a:t>
            </a:r>
          </a:p>
          <a:p>
            <a:pPr marL="457200" lvl="1" indent="0">
              <a:buNone/>
            </a:pPr>
            <a:endParaRPr lang="en-US" sz="2400" b="1" dirty="0" smtClean="0">
              <a:solidFill>
                <a:schemeClr val="tx1"/>
              </a:solidFill>
            </a:endParaRPr>
          </a:p>
          <a:p>
            <a:pPr marL="457200" lvl="1" indent="0">
              <a:buNone/>
            </a:pPr>
            <a:r>
              <a:rPr lang="en-US" sz="2400" b="1" dirty="0">
                <a:solidFill>
                  <a:schemeClr val="tx1"/>
                </a:solidFill>
              </a:rPr>
              <a:t>	</a:t>
            </a:r>
            <a:r>
              <a:rPr lang="en-US" sz="2400" b="1" dirty="0" smtClean="0">
                <a:solidFill>
                  <a:schemeClr val="tx1"/>
                </a:solidFill>
              </a:rPr>
              <a:t> </a:t>
            </a:r>
            <a:endParaRPr lang="en-US" sz="2200" b="1" dirty="0" smtClean="0">
              <a:solidFill>
                <a:srgbClr val="C00000"/>
              </a:solidFill>
            </a:endParaRPr>
          </a:p>
          <a:p>
            <a:pPr lvl="1"/>
            <a:endParaRPr lang="en-US" sz="2200" b="1" dirty="0" smtClean="0">
              <a:solidFill>
                <a:schemeClr val="tx1"/>
              </a:solidFill>
              <a:cs typeface="Times New Roman" pitchFamily="18" charset="0"/>
            </a:endParaRPr>
          </a:p>
          <a:p>
            <a:pPr lvl="1"/>
            <a:endParaRPr lang="en-US" sz="2200" b="1" dirty="0" smtClean="0">
              <a:solidFill>
                <a:srgbClr val="C00000"/>
              </a:solidFill>
              <a:cs typeface="Times New Roman" pitchFamily="18" charset="0"/>
            </a:endParaRPr>
          </a:p>
          <a:p>
            <a:pPr>
              <a:buFont typeface="Arial" pitchFamily="34" charset="0"/>
              <a:buNone/>
            </a:pPr>
            <a:endParaRPr lang="en-US" b="1" dirty="0" smtClean="0">
              <a:cs typeface="Times New Roman" pitchFamily="18" charset="0"/>
            </a:endParaRPr>
          </a:p>
        </p:txBody>
      </p:sp>
      <p:pic>
        <p:nvPicPr>
          <p:cNvPr id="2087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7296" y="2286000"/>
            <a:ext cx="6700838"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879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2532" y="3657598"/>
            <a:ext cx="6712268" cy="4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217296" y="4459069"/>
            <a:ext cx="7012304" cy="646331"/>
          </a:xfrm>
          <a:prstGeom prst="rect">
            <a:avLst/>
          </a:prstGeom>
        </p:spPr>
        <p:txBody>
          <a:bodyPr wrap="square">
            <a:spAutoFit/>
          </a:bodyPr>
          <a:lstStyle/>
          <a:p>
            <a:r>
              <a:rPr lang="en-US" i="1" dirty="0" smtClean="0">
                <a:latin typeface="Cambria" panose="02040503050406030204" pitchFamily="18" charset="0"/>
              </a:rPr>
              <a:t>Free pdf:</a:t>
            </a:r>
          </a:p>
          <a:p>
            <a:r>
              <a:rPr lang="en-US" dirty="0" smtClean="0">
                <a:latin typeface="Cambria" panose="02040503050406030204" pitchFamily="18" charset="0"/>
              </a:rPr>
              <a:t>http</a:t>
            </a:r>
            <a:r>
              <a:rPr lang="en-US" dirty="0">
                <a:latin typeface="Cambria" panose="02040503050406030204" pitchFamily="18" charset="0"/>
              </a:rPr>
              <a:t>://</a:t>
            </a:r>
            <a:r>
              <a:rPr lang="en-US" dirty="0" smtClean="0">
                <a:latin typeface="Cambria" panose="02040503050406030204" pitchFamily="18" charset="0"/>
              </a:rPr>
              <a:t>www.ncbi.nlm.nih.gov/pmc/articles/PMC3546636/pdf</a:t>
            </a:r>
            <a:endParaRPr lang="en-US" dirty="0">
              <a:latin typeface="Cambria" panose="02040503050406030204" pitchFamily="18" charset="0"/>
            </a:endParaRPr>
          </a:p>
        </p:txBody>
      </p:sp>
    </p:spTree>
    <p:extLst>
      <p:ext uri="{BB962C8B-B14F-4D97-AF65-F5344CB8AC3E}">
        <p14:creationId xmlns:p14="http://schemas.microsoft.com/office/powerpoint/2010/main" val="174506249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6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9" y="990599"/>
            <a:ext cx="9787890" cy="2853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656771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Autofit/>
          </a:bodyPr>
          <a:lstStyle/>
          <a:p>
            <a:r>
              <a:rPr lang="en-US" sz="3600" b="1" dirty="0" smtClean="0">
                <a:cs typeface="Times New Roman" pitchFamily="18" charset="0"/>
              </a:rPr>
              <a:t>Autism is characterized by:</a:t>
            </a:r>
          </a:p>
        </p:txBody>
      </p:sp>
      <p:sp>
        <p:nvSpPr>
          <p:cNvPr id="494595" name="Rectangle 3"/>
          <p:cNvSpPr>
            <a:spLocks noGrp="1" noChangeArrowheads="1"/>
          </p:cNvSpPr>
          <p:nvPr>
            <p:ph type="body" idx="1"/>
          </p:nvPr>
        </p:nvSpPr>
        <p:spPr>
          <a:xfrm>
            <a:off x="457200" y="1447800"/>
            <a:ext cx="8229600" cy="5105400"/>
          </a:xfrm>
        </p:spPr>
        <p:txBody>
          <a:bodyPr>
            <a:normAutofit/>
          </a:bodyPr>
          <a:lstStyle/>
          <a:p>
            <a:pPr marL="457200" lvl="1" indent="0">
              <a:buNone/>
            </a:pPr>
            <a:r>
              <a:rPr lang="en-US" sz="3200" b="1" dirty="0" smtClean="0">
                <a:solidFill>
                  <a:srgbClr val="FF0000"/>
                </a:solidFill>
                <a:cs typeface="Times New Roman" pitchFamily="18" charset="0"/>
              </a:rPr>
              <a:t>Impairments in</a:t>
            </a:r>
          </a:p>
          <a:p>
            <a:pPr marL="457200" lvl="1" indent="0">
              <a:buNone/>
            </a:pPr>
            <a:endParaRPr lang="en-US" sz="1200" b="1" dirty="0" smtClean="0">
              <a:solidFill>
                <a:srgbClr val="FF0000"/>
              </a:solidFill>
              <a:cs typeface="Times New Roman" pitchFamily="18" charset="0"/>
            </a:endParaRPr>
          </a:p>
          <a:p>
            <a:pPr marL="457200" lvl="1" indent="0">
              <a:buNone/>
            </a:pPr>
            <a:r>
              <a:rPr lang="en-US" sz="3200" b="1" dirty="0">
                <a:solidFill>
                  <a:srgbClr val="FF0000"/>
                </a:solidFill>
                <a:cs typeface="Times New Roman" pitchFamily="18" charset="0"/>
              </a:rPr>
              <a:t>	</a:t>
            </a:r>
            <a:r>
              <a:rPr lang="en-US" sz="3200" b="1" dirty="0" smtClean="0">
                <a:solidFill>
                  <a:srgbClr val="FF0000"/>
                </a:solidFill>
                <a:cs typeface="Times New Roman" pitchFamily="18" charset="0"/>
              </a:rPr>
              <a:t>	language development</a:t>
            </a:r>
          </a:p>
          <a:p>
            <a:pPr marL="457200" lvl="1" indent="0">
              <a:buNone/>
            </a:pPr>
            <a:r>
              <a:rPr lang="en-US" sz="3200" b="1" dirty="0">
                <a:solidFill>
                  <a:srgbClr val="FF0000"/>
                </a:solidFill>
                <a:cs typeface="Times New Roman" pitchFamily="18" charset="0"/>
              </a:rPr>
              <a:t>	</a:t>
            </a:r>
            <a:r>
              <a:rPr lang="en-US" sz="3200" b="1" dirty="0" smtClean="0">
                <a:solidFill>
                  <a:srgbClr val="FF0000"/>
                </a:solidFill>
                <a:cs typeface="Times New Roman" pitchFamily="18" charset="0"/>
              </a:rPr>
              <a:t>	social interaction </a:t>
            </a:r>
          </a:p>
          <a:p>
            <a:pPr marL="457200" lvl="1" indent="0">
              <a:buNone/>
            </a:pPr>
            <a:endParaRPr lang="en-US" sz="2400" b="1" dirty="0">
              <a:cs typeface="Times New Roman" pitchFamily="18" charset="0"/>
            </a:endParaRPr>
          </a:p>
          <a:p>
            <a:pPr marL="457200" lvl="1" indent="0">
              <a:buNone/>
            </a:pPr>
            <a:r>
              <a:rPr lang="en-US" sz="3200" b="1" dirty="0" smtClean="0">
                <a:cs typeface="Times New Roman" pitchFamily="18" charset="0"/>
              </a:rPr>
              <a:t>		and </a:t>
            </a:r>
          </a:p>
          <a:p>
            <a:pPr marL="457200" lvl="1" indent="0">
              <a:buNone/>
            </a:pPr>
            <a:endParaRPr lang="en-US" sz="3200" b="1" dirty="0">
              <a:cs typeface="Times New Roman" pitchFamily="18" charset="0"/>
            </a:endParaRPr>
          </a:p>
          <a:p>
            <a:pPr marL="457200" lvl="1" indent="0">
              <a:buNone/>
            </a:pPr>
            <a:r>
              <a:rPr lang="en-US" sz="3200" b="1" dirty="0">
                <a:solidFill>
                  <a:srgbClr val="FF0000"/>
                </a:solidFill>
                <a:cs typeface="Times New Roman" pitchFamily="18" charset="0"/>
              </a:rPr>
              <a:t>E</a:t>
            </a:r>
            <a:r>
              <a:rPr lang="en-US" sz="3200" b="1" dirty="0" smtClean="0">
                <a:solidFill>
                  <a:srgbClr val="FF0000"/>
                </a:solidFill>
                <a:cs typeface="Times New Roman" pitchFamily="18" charset="0"/>
              </a:rPr>
              <a:t>xcessive repetitive behavior</a:t>
            </a:r>
          </a:p>
          <a:p>
            <a:pPr lvl="1"/>
            <a:endParaRPr lang="en-US" b="1" dirty="0" smtClean="0">
              <a:solidFill>
                <a:srgbClr val="FF0000"/>
              </a:solidFill>
              <a:cs typeface="Times New Roman" pitchFamily="18" charset="0"/>
            </a:endParaRPr>
          </a:p>
        </p:txBody>
      </p:sp>
    </p:spTree>
    <p:extLst>
      <p:ext uri="{BB962C8B-B14F-4D97-AF65-F5344CB8AC3E}">
        <p14:creationId xmlns:p14="http://schemas.microsoft.com/office/powerpoint/2010/main" val="180291420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304800"/>
            <a:ext cx="3276600" cy="1447800"/>
          </a:xfrm>
        </p:spPr>
        <p:txBody>
          <a:bodyPr>
            <a:noAutofit/>
          </a:bodyPr>
          <a:lstStyle/>
          <a:p>
            <a:pPr lvl="0" fontAlgn="base">
              <a:spcAft>
                <a:spcPct val="0"/>
              </a:spcAft>
              <a:tabLst>
                <a:tab pos="228600" algn="l"/>
              </a:tabLst>
            </a:pPr>
            <a:r>
              <a:rPr lang="en-US" sz="4000" b="1" dirty="0" smtClean="0">
                <a:ea typeface="Times New Roman" pitchFamily="18" charset="0"/>
                <a:cs typeface="Arial" pitchFamily="34" charset="0"/>
              </a:rPr>
              <a:t>Participants</a:t>
            </a:r>
            <a:endParaRPr lang="en-US" sz="1800" b="1" dirty="0" smtClean="0">
              <a:cs typeface="Arial" pitchFamily="34" charset="0"/>
            </a:endParaRPr>
          </a:p>
        </p:txBody>
      </p:sp>
      <p:sp>
        <p:nvSpPr>
          <p:cNvPr id="9" name="Rectangle 8"/>
          <p:cNvSpPr/>
          <p:nvPr/>
        </p:nvSpPr>
        <p:spPr>
          <a:xfrm>
            <a:off x="3733800" y="-3254827"/>
            <a:ext cx="4495800" cy="40386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p:cNvSpPr/>
          <p:nvPr/>
        </p:nvSpPr>
        <p:spPr>
          <a:xfrm>
            <a:off x="3733800" y="-3226251"/>
            <a:ext cx="4343400" cy="40386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p>
        </p:txBody>
      </p:sp>
      <p:pic>
        <p:nvPicPr>
          <p:cNvPr id="20797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3331027"/>
            <a:ext cx="5159375" cy="644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3886200" y="-3055190"/>
            <a:ext cx="4343400" cy="40386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p>
        </p:txBody>
      </p:sp>
      <p:sp>
        <p:nvSpPr>
          <p:cNvPr id="19" name="Rectangle 18"/>
          <p:cNvSpPr/>
          <p:nvPr/>
        </p:nvSpPr>
        <p:spPr>
          <a:xfrm>
            <a:off x="3886200" y="2764973"/>
            <a:ext cx="4343400" cy="3048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p>
        </p:txBody>
      </p:sp>
    </p:spTree>
    <p:extLst>
      <p:ext uri="{BB962C8B-B14F-4D97-AF65-F5344CB8AC3E}">
        <p14:creationId xmlns:p14="http://schemas.microsoft.com/office/powerpoint/2010/main" val="306285100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304800"/>
            <a:ext cx="2895600" cy="1447800"/>
          </a:xfrm>
        </p:spPr>
        <p:txBody>
          <a:bodyPr>
            <a:noAutofit/>
          </a:bodyPr>
          <a:lstStyle/>
          <a:p>
            <a:pPr lvl="0" fontAlgn="base">
              <a:spcAft>
                <a:spcPct val="0"/>
              </a:spcAft>
              <a:tabLst>
                <a:tab pos="228600" algn="l"/>
              </a:tabLst>
            </a:pPr>
            <a:r>
              <a:rPr lang="en-US" sz="4000" b="1" dirty="0" smtClean="0">
                <a:ea typeface="Times New Roman" pitchFamily="18" charset="0"/>
                <a:cs typeface="Arial" pitchFamily="34" charset="0"/>
              </a:rPr>
              <a:t>Outcomes </a:t>
            </a:r>
            <a:r>
              <a:rPr lang="en-US" sz="1800" b="1" dirty="0" smtClean="0">
                <a:ea typeface="Times New Roman" pitchFamily="18" charset="0"/>
                <a:cs typeface="Arial" pitchFamily="34" charset="0"/>
              </a:rPr>
              <a:t>(aggregated)</a:t>
            </a:r>
            <a:endParaRPr lang="en-US" sz="1800" b="1" dirty="0" smtClean="0">
              <a:cs typeface="Arial" pitchFamily="34" charset="0"/>
            </a:endParaRPr>
          </a:p>
        </p:txBody>
      </p:sp>
      <p:pic>
        <p:nvPicPr>
          <p:cNvPr id="20787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6425" y="509588"/>
            <a:ext cx="5159375" cy="584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652038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304800"/>
            <a:ext cx="8839200" cy="1143000"/>
          </a:xfrm>
        </p:spPr>
        <p:txBody>
          <a:bodyPr>
            <a:noAutofit/>
          </a:bodyPr>
          <a:lstStyle/>
          <a:p>
            <a:pPr lvl="0" fontAlgn="base">
              <a:spcAft>
                <a:spcPct val="0"/>
              </a:spcAft>
              <a:tabLst>
                <a:tab pos="228600" algn="l"/>
              </a:tabLst>
            </a:pPr>
            <a:r>
              <a:rPr lang="en-US" sz="3200" b="1" dirty="0" smtClean="0">
                <a:ea typeface="Times New Roman" pitchFamily="18" charset="0"/>
                <a:cs typeface="Arial" pitchFamily="34" charset="0"/>
              </a:rPr>
              <a:t>Functional Assessment and Treatment Model</a:t>
            </a:r>
            <a:endParaRPr lang="en-US" sz="3200" b="1" dirty="0" smtClean="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141871302"/>
              </p:ext>
            </p:extLst>
          </p:nvPr>
        </p:nvGraphicFramePr>
        <p:xfrm>
          <a:off x="990600" y="1600199"/>
          <a:ext cx="7239000" cy="2667000"/>
        </p:xfrm>
        <a:graphic>
          <a:graphicData uri="http://schemas.openxmlformats.org/drawingml/2006/table">
            <a:tbl>
              <a:tblPr firstRow="1" firstCol="1" bandRow="1">
                <a:tableStyleId>{5C22544A-7EE6-4342-B048-85BDC9FD1C3A}</a:tableStyleId>
              </a:tblPr>
              <a:tblGrid>
                <a:gridCol w="999538"/>
                <a:gridCol w="6239462"/>
              </a:tblGrid>
              <a:tr h="533400">
                <a:tc gridSpan="2">
                  <a:txBody>
                    <a:bodyPr/>
                    <a:lstStyle/>
                    <a:p>
                      <a:pPr marL="0" marR="0" algn="ctr">
                        <a:spcBef>
                          <a:spcPts val="0"/>
                        </a:spcBef>
                        <a:spcAft>
                          <a:spcPts val="0"/>
                        </a:spcAft>
                      </a:pPr>
                      <a:r>
                        <a:rPr lang="en-US" sz="2400" dirty="0" smtClean="0">
                          <a:solidFill>
                            <a:schemeClr val="tx1">
                              <a:lumMod val="75000"/>
                              <a:lumOff val="25000"/>
                            </a:schemeClr>
                          </a:solidFill>
                          <a:effectLst/>
                          <a:latin typeface="Cambria" pitchFamily="18" charset="0"/>
                          <a:cs typeface="Times New Roman" pitchFamily="18" charset="0"/>
                        </a:rPr>
                        <a:t>Steps </a:t>
                      </a:r>
                      <a:r>
                        <a:rPr lang="en-US" sz="1800" dirty="0" smtClean="0">
                          <a:solidFill>
                            <a:schemeClr val="tx1">
                              <a:lumMod val="75000"/>
                              <a:lumOff val="25000"/>
                            </a:schemeClr>
                          </a:solidFill>
                          <a:effectLst/>
                          <a:latin typeface="Cambria" pitchFamily="18" charset="0"/>
                          <a:cs typeface="Times New Roman" pitchFamily="18" charset="0"/>
                        </a:rPr>
                        <a:t>(abbreviated)</a:t>
                      </a:r>
                      <a:endParaRPr lang="en-US" sz="1800" dirty="0">
                        <a:solidFill>
                          <a:schemeClr val="tx1">
                            <a:lumMod val="75000"/>
                            <a:lumOff val="25000"/>
                          </a:schemeClr>
                        </a:solidFill>
                        <a:effectLst/>
                        <a:latin typeface="Cambria" pitchFamily="18" charset="0"/>
                        <a:ea typeface="Times New Roman"/>
                        <a:cs typeface="Times New Roman" pitchFamily="18" charset="0"/>
                      </a:endParaRPr>
                    </a:p>
                  </a:txBody>
                  <a:tcPr marL="68580" marR="68580" marT="0" marB="0" anchor="ctr">
                    <a:solidFill>
                      <a:schemeClr val="bg1"/>
                    </a:solidFill>
                  </a:tcPr>
                </a:tc>
                <a:tc hMerge="1">
                  <a:txBody>
                    <a:bodyPr/>
                    <a:lstStyle/>
                    <a:p>
                      <a:endParaRPr lang="en-US"/>
                    </a:p>
                  </a:txBody>
                  <a:tcPr/>
                </a:tc>
              </a:tr>
              <a:tr h="533400">
                <a:tc>
                  <a:txBody>
                    <a:bodyPr/>
                    <a:lstStyle/>
                    <a:p>
                      <a:pPr marL="0" marR="0">
                        <a:spcBef>
                          <a:spcPts val="0"/>
                        </a:spcBef>
                        <a:spcAft>
                          <a:spcPts val="0"/>
                        </a:spcAft>
                      </a:pPr>
                      <a:r>
                        <a:rPr lang="en-US" sz="2000" dirty="0" smtClean="0">
                          <a:effectLst/>
                          <a:latin typeface="Cambria" pitchFamily="18" charset="0"/>
                          <a:cs typeface="Times New Roman" pitchFamily="18" charset="0"/>
                        </a:rPr>
                        <a:t>1</a:t>
                      </a:r>
                      <a:endParaRPr lang="en-US" sz="2000" dirty="0">
                        <a:effectLst/>
                        <a:latin typeface="Cambria" pitchFamily="18" charset="0"/>
                        <a:ea typeface="Times New Roman"/>
                        <a:cs typeface="Times New Roman" pitchFamily="18" charset="0"/>
                      </a:endParaRPr>
                    </a:p>
                  </a:txBody>
                  <a:tcPr marL="68580" marR="68580" marT="0" marB="0" anchor="ctr">
                    <a:solidFill>
                      <a:schemeClr val="accent2">
                        <a:lumMod val="20000"/>
                        <a:lumOff val="80000"/>
                      </a:schemeClr>
                    </a:solidFill>
                  </a:tcPr>
                </a:tc>
                <a:tc>
                  <a:txBody>
                    <a:bodyPr/>
                    <a:lstStyle/>
                    <a:p>
                      <a:pPr marL="0" marR="0">
                        <a:spcBef>
                          <a:spcPts val="0"/>
                        </a:spcBef>
                        <a:spcAft>
                          <a:spcPts val="0"/>
                        </a:spcAft>
                      </a:pPr>
                      <a:r>
                        <a:rPr lang="en-US" sz="2400" b="1" dirty="0" smtClean="0">
                          <a:effectLst/>
                          <a:latin typeface="Cambria" pitchFamily="18" charset="0"/>
                          <a:cs typeface="Times New Roman" pitchFamily="18" charset="0"/>
                        </a:rPr>
                        <a:t>Functional Assessment Process</a:t>
                      </a:r>
                      <a:endParaRPr lang="en-US" sz="2400" b="1" dirty="0">
                        <a:effectLst/>
                        <a:latin typeface="Cambria" pitchFamily="18" charset="0"/>
                        <a:ea typeface="Times New Roman"/>
                        <a:cs typeface="Times New Roman" pitchFamily="18" charset="0"/>
                      </a:endParaRPr>
                    </a:p>
                  </a:txBody>
                  <a:tcPr marL="68580" marR="68580" marT="0" marB="0" anchor="ctr">
                    <a:solidFill>
                      <a:schemeClr val="accent2">
                        <a:lumMod val="20000"/>
                        <a:lumOff val="80000"/>
                      </a:schemeClr>
                    </a:solidFill>
                  </a:tcPr>
                </a:tc>
              </a:tr>
              <a:tr h="533400">
                <a:tc>
                  <a:txBody>
                    <a:bodyPr/>
                    <a:lstStyle/>
                    <a:p>
                      <a:pPr marL="0" marR="0">
                        <a:spcBef>
                          <a:spcPts val="0"/>
                        </a:spcBef>
                        <a:spcAft>
                          <a:spcPts val="0"/>
                        </a:spcAft>
                      </a:pPr>
                      <a:r>
                        <a:rPr lang="en-US" sz="2000" dirty="0" smtClean="0">
                          <a:effectLst/>
                          <a:latin typeface="Cambria" pitchFamily="18" charset="0"/>
                          <a:cs typeface="Times New Roman" pitchFamily="18" charset="0"/>
                        </a:rPr>
                        <a:t>2</a:t>
                      </a:r>
                      <a:endParaRPr lang="en-US" sz="2000" dirty="0">
                        <a:effectLst/>
                        <a:latin typeface="Cambria" pitchFamily="18" charset="0"/>
                        <a:ea typeface="Times New Roman"/>
                        <a:cs typeface="Times New Roman" pitchFamily="18" charset="0"/>
                      </a:endParaRPr>
                    </a:p>
                  </a:txBody>
                  <a:tcPr marL="68580" marR="68580" marT="0" marB="0" anchor="ctr">
                    <a:solidFill>
                      <a:schemeClr val="accent2">
                        <a:lumMod val="40000"/>
                        <a:lumOff val="60000"/>
                      </a:schemeClr>
                    </a:solidFill>
                  </a:tcPr>
                </a:tc>
                <a:tc>
                  <a:txBody>
                    <a:bodyPr/>
                    <a:lstStyle/>
                    <a:p>
                      <a:pPr marL="0" marR="0">
                        <a:spcBef>
                          <a:spcPts val="0"/>
                        </a:spcBef>
                        <a:spcAft>
                          <a:spcPts val="0"/>
                        </a:spcAft>
                      </a:pPr>
                      <a:r>
                        <a:rPr lang="en-US" sz="2400" b="1" dirty="0">
                          <a:effectLst/>
                          <a:latin typeface="Cambria" pitchFamily="18" charset="0"/>
                          <a:cs typeface="Times New Roman" pitchFamily="18" charset="0"/>
                        </a:rPr>
                        <a:t>Functional Communication Training</a:t>
                      </a:r>
                      <a:endParaRPr lang="en-US" sz="2400" b="1" dirty="0">
                        <a:effectLst/>
                        <a:latin typeface="Cambria" pitchFamily="18" charset="0"/>
                        <a:ea typeface="Times New Roman"/>
                        <a:cs typeface="Times New Roman" pitchFamily="18" charset="0"/>
                      </a:endParaRPr>
                    </a:p>
                  </a:txBody>
                  <a:tcPr marL="68580" marR="68580" marT="0" marB="0" anchor="ctr">
                    <a:solidFill>
                      <a:schemeClr val="accent2">
                        <a:lumMod val="40000"/>
                        <a:lumOff val="60000"/>
                      </a:schemeClr>
                    </a:solidFill>
                  </a:tcPr>
                </a:tc>
              </a:tr>
              <a:tr h="533400">
                <a:tc>
                  <a:txBody>
                    <a:bodyPr/>
                    <a:lstStyle/>
                    <a:p>
                      <a:pPr marL="0" marR="0">
                        <a:spcBef>
                          <a:spcPts val="0"/>
                        </a:spcBef>
                        <a:spcAft>
                          <a:spcPts val="0"/>
                        </a:spcAft>
                      </a:pPr>
                      <a:r>
                        <a:rPr lang="en-US" sz="2000" dirty="0" smtClean="0">
                          <a:effectLst/>
                          <a:latin typeface="Cambria" pitchFamily="18" charset="0"/>
                          <a:cs typeface="Times New Roman" pitchFamily="18" charset="0"/>
                        </a:rPr>
                        <a:t>3</a:t>
                      </a:r>
                      <a:endParaRPr lang="en-US" sz="2000" dirty="0">
                        <a:effectLst/>
                        <a:latin typeface="Cambria" pitchFamily="18" charset="0"/>
                        <a:ea typeface="Times New Roman"/>
                        <a:cs typeface="Times New Roman" pitchFamily="18" charset="0"/>
                      </a:endParaRPr>
                    </a:p>
                  </a:txBody>
                  <a:tcPr marL="68580" marR="68580" marT="0" marB="0" anchor="ctr">
                    <a:solidFill>
                      <a:schemeClr val="accent2">
                        <a:lumMod val="60000"/>
                        <a:lumOff val="40000"/>
                      </a:schemeClr>
                    </a:solidFill>
                  </a:tcPr>
                </a:tc>
                <a:tc>
                  <a:txBody>
                    <a:bodyPr/>
                    <a:lstStyle/>
                    <a:p>
                      <a:pPr marL="0" marR="0">
                        <a:spcBef>
                          <a:spcPts val="0"/>
                        </a:spcBef>
                        <a:spcAft>
                          <a:spcPts val="0"/>
                        </a:spcAft>
                      </a:pPr>
                      <a:r>
                        <a:rPr lang="en-US" sz="2400" b="1" dirty="0" smtClean="0">
                          <a:effectLst/>
                          <a:latin typeface="Cambria" pitchFamily="18" charset="0"/>
                          <a:ea typeface="Times New Roman"/>
                          <a:cs typeface="Times New Roman" pitchFamily="18" charset="0"/>
                        </a:rPr>
                        <a:t>Delay and Denial Tolerance Training</a:t>
                      </a:r>
                      <a:endParaRPr lang="en-US" sz="2400" b="1" dirty="0">
                        <a:effectLst/>
                        <a:latin typeface="Cambria" pitchFamily="18" charset="0"/>
                        <a:ea typeface="Times New Roman"/>
                        <a:cs typeface="Times New Roman" pitchFamily="18" charset="0"/>
                      </a:endParaRPr>
                    </a:p>
                  </a:txBody>
                  <a:tcPr marL="68580" marR="68580" marT="0" marB="0" anchor="ctr">
                    <a:solidFill>
                      <a:schemeClr val="accent2">
                        <a:lumMod val="60000"/>
                        <a:lumOff val="40000"/>
                      </a:schemeClr>
                    </a:solidFill>
                  </a:tcPr>
                </a:tc>
              </a:tr>
              <a:tr h="533400">
                <a:tc>
                  <a:txBody>
                    <a:bodyPr/>
                    <a:lstStyle/>
                    <a:p>
                      <a:pPr marL="0" marR="0">
                        <a:spcBef>
                          <a:spcPts val="0"/>
                        </a:spcBef>
                        <a:spcAft>
                          <a:spcPts val="0"/>
                        </a:spcAft>
                      </a:pPr>
                      <a:r>
                        <a:rPr lang="en-US" sz="2000" dirty="0" smtClean="0">
                          <a:effectLst/>
                          <a:latin typeface="Cambria" pitchFamily="18" charset="0"/>
                          <a:cs typeface="Times New Roman" pitchFamily="18" charset="0"/>
                        </a:rPr>
                        <a:t>4</a:t>
                      </a:r>
                      <a:endParaRPr lang="en-US" sz="2000" dirty="0">
                        <a:effectLst/>
                        <a:latin typeface="Cambria" pitchFamily="18" charset="0"/>
                        <a:ea typeface="Times New Roman"/>
                        <a:cs typeface="Times New Roman" pitchFamily="18" charset="0"/>
                      </a:endParaRPr>
                    </a:p>
                  </a:txBody>
                  <a:tcPr marL="68580" marR="68580" marT="0" marB="0" anchor="ctr">
                    <a:solidFill>
                      <a:schemeClr val="accent2">
                        <a:lumMod val="75000"/>
                      </a:schemeClr>
                    </a:solidFill>
                  </a:tcPr>
                </a:tc>
                <a:tc>
                  <a:txBody>
                    <a:bodyPr/>
                    <a:lstStyle/>
                    <a:p>
                      <a:pPr marL="0" marR="0">
                        <a:spcBef>
                          <a:spcPts val="0"/>
                        </a:spcBef>
                        <a:spcAft>
                          <a:spcPts val="0"/>
                        </a:spcAft>
                      </a:pPr>
                      <a:r>
                        <a:rPr lang="en-US" sz="2400" b="1" dirty="0">
                          <a:effectLst/>
                          <a:latin typeface="Cambria" pitchFamily="18" charset="0"/>
                          <a:cs typeface="Times New Roman" pitchFamily="18" charset="0"/>
                        </a:rPr>
                        <a:t>Treatment </a:t>
                      </a:r>
                      <a:r>
                        <a:rPr lang="en-US" sz="2400" b="1" dirty="0" smtClean="0">
                          <a:effectLst/>
                          <a:latin typeface="Cambria" pitchFamily="18" charset="0"/>
                          <a:cs typeface="Times New Roman" pitchFamily="18" charset="0"/>
                        </a:rPr>
                        <a:t>Extension</a:t>
                      </a:r>
                      <a:endParaRPr lang="en-US" sz="2400" b="1" dirty="0">
                        <a:effectLst/>
                        <a:latin typeface="Cambria" pitchFamily="18" charset="0"/>
                        <a:ea typeface="Times New Roman"/>
                        <a:cs typeface="Times New Roman" pitchFamily="18" charset="0"/>
                      </a:endParaRPr>
                    </a:p>
                  </a:txBody>
                  <a:tcPr marL="68580" marR="68580" marT="0" marB="0" anchor="ctr">
                    <a:solidFill>
                      <a:schemeClr val="accent2">
                        <a:lumMod val="75000"/>
                      </a:schemeClr>
                    </a:solidFill>
                  </a:tcPr>
                </a:tc>
              </a:tr>
            </a:tbl>
          </a:graphicData>
        </a:graphic>
      </p:graphicFrame>
    </p:spTree>
    <p:extLst>
      <p:ext uri="{BB962C8B-B14F-4D97-AF65-F5344CB8AC3E}">
        <p14:creationId xmlns:p14="http://schemas.microsoft.com/office/powerpoint/2010/main" val="3920146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05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Grp="1" noChangeArrowheads="1"/>
          </p:cNvSpPr>
          <p:nvPr>
            <p:ph type="title"/>
          </p:nvPr>
        </p:nvSpPr>
        <p:spPr>
          <a:xfrm>
            <a:off x="304800" y="240132"/>
            <a:ext cx="8534400" cy="598068"/>
          </a:xfrm>
        </p:spPr>
        <p:txBody>
          <a:bodyPr>
            <a:noAutofit/>
          </a:bodyPr>
          <a:lstStyle/>
          <a:p>
            <a:r>
              <a:rPr lang="en-US" sz="2800" b="1" dirty="0" smtClean="0"/>
              <a:t>Case Example (Gail, 3 </a:t>
            </a:r>
            <a:r>
              <a:rPr lang="en-US" sz="2800" b="1" dirty="0" err="1" smtClean="0"/>
              <a:t>yo</a:t>
            </a:r>
            <a:r>
              <a:rPr lang="en-US" sz="2800" b="1" dirty="0" smtClean="0"/>
              <a:t>, dx: PDD-NOS)</a:t>
            </a:r>
            <a:endParaRPr lang="en-US" sz="2800" b="1" dirty="0" smtClean="0">
              <a:solidFill>
                <a:srgbClr val="002060"/>
              </a:solidFill>
              <a:cs typeface="Times New Roman" pitchFamily="18" charset="0"/>
            </a:endParaRPr>
          </a:p>
        </p:txBody>
      </p:sp>
      <p:sp>
        <p:nvSpPr>
          <p:cNvPr id="7" name="Content Placeholder 6"/>
          <p:cNvSpPr>
            <a:spLocks noGrp="1"/>
          </p:cNvSpPr>
          <p:nvPr>
            <p:ph idx="1"/>
          </p:nvPr>
        </p:nvSpPr>
        <p:spPr>
          <a:xfrm>
            <a:off x="152399" y="990600"/>
            <a:ext cx="3875669" cy="4572001"/>
          </a:xfrm>
        </p:spPr>
        <p:txBody>
          <a:bodyPr>
            <a:normAutofit/>
          </a:bodyPr>
          <a:lstStyle/>
          <a:p>
            <a:pPr marL="0" indent="0">
              <a:buNone/>
            </a:pPr>
            <a:endParaRPr lang="en-US" sz="2000" b="1" i="1" u="sng" dirty="0">
              <a:solidFill>
                <a:srgbClr val="C00000"/>
              </a:solidFill>
            </a:endParaRPr>
          </a:p>
          <a:p>
            <a:pPr marL="0" indent="0">
              <a:buNone/>
            </a:pPr>
            <a:endParaRPr lang="en-US" sz="2000" b="1" i="1" u="sng" dirty="0" smtClean="0">
              <a:solidFill>
                <a:srgbClr val="C00000"/>
              </a:solidFill>
            </a:endParaRPr>
          </a:p>
          <a:p>
            <a:pPr marL="0" indent="0">
              <a:buNone/>
            </a:pPr>
            <a:endParaRPr lang="en-US" sz="2000" b="1" i="1" u="sng" dirty="0">
              <a:solidFill>
                <a:srgbClr val="C00000"/>
              </a:solidFill>
            </a:endParaRPr>
          </a:p>
          <a:p>
            <a:pPr marL="0" indent="0">
              <a:buNone/>
            </a:pPr>
            <a:r>
              <a:rPr lang="en-US" sz="2000" b="1" i="1" u="sng" dirty="0" smtClean="0">
                <a:solidFill>
                  <a:srgbClr val="C00000"/>
                </a:solidFill>
              </a:rPr>
              <a:t>Hypotheses</a:t>
            </a:r>
            <a:r>
              <a:rPr lang="en-US" sz="2000" b="1" i="1" dirty="0" smtClean="0">
                <a:solidFill>
                  <a:srgbClr val="C00000"/>
                </a:solidFill>
              </a:rPr>
              <a:t>: 	</a:t>
            </a:r>
          </a:p>
          <a:p>
            <a:pPr marL="0" indent="0">
              <a:buNone/>
            </a:pPr>
            <a:endParaRPr lang="en-US" sz="800" b="1" i="1" dirty="0">
              <a:solidFill>
                <a:srgbClr val="C00000"/>
              </a:solidFill>
            </a:endParaRPr>
          </a:p>
          <a:p>
            <a:pPr marL="0" indent="0">
              <a:buNone/>
            </a:pPr>
            <a:r>
              <a:rPr lang="en-US" sz="2000" b="1" dirty="0" smtClean="0">
                <a:solidFill>
                  <a:srgbClr val="C00000"/>
                </a:solidFill>
              </a:rPr>
              <a:t>Gail engages in meltdowns and aggression in order to obtain:</a:t>
            </a:r>
          </a:p>
          <a:p>
            <a:pPr marL="0" indent="0">
              <a:buNone/>
            </a:pPr>
            <a:endParaRPr lang="en-US" sz="800" b="1" dirty="0" smtClean="0">
              <a:solidFill>
                <a:srgbClr val="C00000"/>
              </a:solidFill>
            </a:endParaRPr>
          </a:p>
          <a:p>
            <a:pPr marL="0" indent="0">
              <a:buNone/>
            </a:pPr>
            <a:r>
              <a:rPr lang="en-US" sz="2000" b="1" dirty="0" smtClean="0">
                <a:solidFill>
                  <a:srgbClr val="C00000"/>
                </a:solidFill>
              </a:rPr>
              <a:t>(1) preferred (tangible) items, </a:t>
            </a:r>
          </a:p>
          <a:p>
            <a:pPr marL="0" indent="0">
              <a:buNone/>
            </a:pPr>
            <a:r>
              <a:rPr lang="en-US" sz="2000" b="1" dirty="0" smtClean="0">
                <a:solidFill>
                  <a:srgbClr val="C00000"/>
                </a:solidFill>
              </a:rPr>
              <a:t>(2) maternal attention, </a:t>
            </a:r>
          </a:p>
          <a:p>
            <a:pPr marL="0" indent="0">
              <a:buNone/>
            </a:pPr>
            <a:r>
              <a:rPr lang="en-US" sz="2000" b="1" dirty="0" smtClean="0">
                <a:solidFill>
                  <a:srgbClr val="C00000"/>
                </a:solidFill>
              </a:rPr>
              <a:t>(3)</a:t>
            </a:r>
            <a:r>
              <a:rPr lang="en-US" sz="2000" b="1" dirty="0">
                <a:solidFill>
                  <a:srgbClr val="C00000"/>
                </a:solidFill>
              </a:rPr>
              <a:t> </a:t>
            </a:r>
            <a:r>
              <a:rPr lang="en-US" sz="2000" b="1" dirty="0" smtClean="0">
                <a:solidFill>
                  <a:srgbClr val="C00000"/>
                </a:solidFill>
              </a:rPr>
              <a:t>or both</a:t>
            </a:r>
          </a:p>
          <a:p>
            <a:pPr marL="0" indent="0">
              <a:buNone/>
            </a:pPr>
            <a:endParaRPr lang="en-US" sz="900" b="1" u="sng" dirty="0" smtClean="0">
              <a:solidFill>
                <a:srgbClr val="2505AD"/>
              </a:solidFill>
            </a:endParaRPr>
          </a:p>
          <a:p>
            <a:pPr marL="0" indent="0">
              <a:buNone/>
            </a:pPr>
            <a:endParaRPr lang="en-US" sz="2000" u="sng" dirty="0" smtClean="0"/>
          </a:p>
        </p:txBody>
      </p:sp>
      <p:sp>
        <p:nvSpPr>
          <p:cNvPr id="11" name="Rectangle 3"/>
          <p:cNvSpPr>
            <a:spLocks noChangeArrowheads="1"/>
          </p:cNvSpPr>
          <p:nvPr/>
        </p:nvSpPr>
        <p:spPr bwMode="auto">
          <a:xfrm>
            <a:off x="0" y="379646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3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8"/>
          <p:cNvSpPr>
            <a:spLocks noChangeArrowheads="1"/>
          </p:cNvSpPr>
          <p:nvPr/>
        </p:nvSpPr>
        <p:spPr bwMode="auto">
          <a:xfrm>
            <a:off x="0" y="2867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6999839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05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Grp="1" noChangeArrowheads="1"/>
          </p:cNvSpPr>
          <p:nvPr>
            <p:ph type="title"/>
          </p:nvPr>
        </p:nvSpPr>
        <p:spPr>
          <a:xfrm>
            <a:off x="304800" y="240132"/>
            <a:ext cx="8534400" cy="598068"/>
          </a:xfrm>
        </p:spPr>
        <p:txBody>
          <a:bodyPr>
            <a:noAutofit/>
          </a:bodyPr>
          <a:lstStyle/>
          <a:p>
            <a:r>
              <a:rPr lang="en-US" sz="2800" b="1" dirty="0" smtClean="0"/>
              <a:t>Case Example (Gail, 3 </a:t>
            </a:r>
            <a:r>
              <a:rPr lang="en-US" sz="2800" b="1" dirty="0" err="1" smtClean="0"/>
              <a:t>yo</a:t>
            </a:r>
            <a:r>
              <a:rPr lang="en-US" sz="2800" b="1" dirty="0" smtClean="0"/>
              <a:t>, dx: PDD-NOS)</a:t>
            </a:r>
            <a:endParaRPr lang="en-US" sz="2800" b="1" dirty="0" smtClean="0">
              <a:solidFill>
                <a:srgbClr val="002060"/>
              </a:solidFill>
              <a:cs typeface="Times New Roman" pitchFamily="18" charset="0"/>
            </a:endParaRPr>
          </a:p>
        </p:txBody>
      </p:sp>
      <p:sp>
        <p:nvSpPr>
          <p:cNvPr id="7" name="Content Placeholder 6"/>
          <p:cNvSpPr>
            <a:spLocks noGrp="1"/>
          </p:cNvSpPr>
          <p:nvPr>
            <p:ph idx="1"/>
          </p:nvPr>
        </p:nvSpPr>
        <p:spPr>
          <a:xfrm>
            <a:off x="152399" y="990600"/>
            <a:ext cx="3875669" cy="4572001"/>
          </a:xfrm>
        </p:spPr>
        <p:txBody>
          <a:bodyPr>
            <a:normAutofit/>
          </a:bodyPr>
          <a:lstStyle/>
          <a:p>
            <a:pPr marL="0" indent="0">
              <a:buNone/>
            </a:pPr>
            <a:endParaRPr lang="en-US" sz="2000" b="1" i="1" u="sng" dirty="0">
              <a:solidFill>
                <a:srgbClr val="C00000"/>
              </a:solidFill>
            </a:endParaRPr>
          </a:p>
          <a:p>
            <a:pPr marL="0" indent="0">
              <a:buNone/>
            </a:pPr>
            <a:endParaRPr lang="en-US" sz="2000" b="1" i="1" u="sng" dirty="0" smtClean="0">
              <a:solidFill>
                <a:srgbClr val="C00000"/>
              </a:solidFill>
            </a:endParaRPr>
          </a:p>
          <a:p>
            <a:pPr marL="0" indent="0">
              <a:buNone/>
            </a:pPr>
            <a:endParaRPr lang="en-US" sz="2000" b="1" i="1" u="sng" dirty="0">
              <a:solidFill>
                <a:srgbClr val="C00000"/>
              </a:solidFill>
            </a:endParaRPr>
          </a:p>
          <a:p>
            <a:pPr marL="0" indent="0">
              <a:buNone/>
            </a:pPr>
            <a:r>
              <a:rPr lang="en-US" sz="2000" b="1" i="1" u="sng" dirty="0" smtClean="0">
                <a:solidFill>
                  <a:srgbClr val="C00000"/>
                </a:solidFill>
              </a:rPr>
              <a:t>Hypotheses</a:t>
            </a:r>
            <a:r>
              <a:rPr lang="en-US" sz="2000" b="1" i="1" dirty="0" smtClean="0">
                <a:solidFill>
                  <a:srgbClr val="C00000"/>
                </a:solidFill>
              </a:rPr>
              <a:t>: 	</a:t>
            </a:r>
          </a:p>
          <a:p>
            <a:pPr marL="0" indent="0">
              <a:buNone/>
            </a:pPr>
            <a:endParaRPr lang="en-US" sz="800" b="1" i="1" dirty="0">
              <a:solidFill>
                <a:srgbClr val="C00000"/>
              </a:solidFill>
            </a:endParaRPr>
          </a:p>
          <a:p>
            <a:pPr marL="0" indent="0">
              <a:buNone/>
            </a:pPr>
            <a:r>
              <a:rPr lang="en-US" sz="2000" b="1" dirty="0" smtClean="0">
                <a:solidFill>
                  <a:srgbClr val="C00000"/>
                </a:solidFill>
              </a:rPr>
              <a:t>Gail engages in meltdowns and aggression in order to obtain:</a:t>
            </a:r>
          </a:p>
          <a:p>
            <a:pPr marL="0" indent="0">
              <a:buNone/>
            </a:pPr>
            <a:endParaRPr lang="en-US" sz="800" b="1" dirty="0" smtClean="0">
              <a:solidFill>
                <a:srgbClr val="C00000"/>
              </a:solidFill>
            </a:endParaRPr>
          </a:p>
          <a:p>
            <a:pPr marL="0" indent="0">
              <a:buNone/>
            </a:pPr>
            <a:r>
              <a:rPr lang="en-US" sz="2000" b="1" dirty="0" smtClean="0">
                <a:solidFill>
                  <a:srgbClr val="C00000"/>
                </a:solidFill>
              </a:rPr>
              <a:t>(1) preferred (tangible) items, </a:t>
            </a:r>
          </a:p>
          <a:p>
            <a:pPr marL="0" indent="0">
              <a:buNone/>
            </a:pPr>
            <a:r>
              <a:rPr lang="en-US" sz="2000" b="1" dirty="0" smtClean="0">
                <a:solidFill>
                  <a:srgbClr val="C00000"/>
                </a:solidFill>
              </a:rPr>
              <a:t>(2) maternal attention, </a:t>
            </a:r>
          </a:p>
          <a:p>
            <a:pPr marL="0" indent="0">
              <a:buNone/>
            </a:pPr>
            <a:r>
              <a:rPr lang="en-US" sz="2000" b="1" dirty="0" smtClean="0">
                <a:solidFill>
                  <a:srgbClr val="C00000"/>
                </a:solidFill>
              </a:rPr>
              <a:t>(3)</a:t>
            </a:r>
            <a:r>
              <a:rPr lang="en-US" sz="2000" b="1" dirty="0">
                <a:solidFill>
                  <a:srgbClr val="C00000"/>
                </a:solidFill>
              </a:rPr>
              <a:t> </a:t>
            </a:r>
            <a:r>
              <a:rPr lang="en-US" sz="2000" b="1" dirty="0" smtClean="0">
                <a:solidFill>
                  <a:srgbClr val="C00000"/>
                </a:solidFill>
              </a:rPr>
              <a:t>or both</a:t>
            </a:r>
          </a:p>
          <a:p>
            <a:pPr marL="0" indent="0">
              <a:buNone/>
            </a:pPr>
            <a:endParaRPr lang="en-US" sz="900" b="1" u="sng" dirty="0" smtClean="0">
              <a:solidFill>
                <a:srgbClr val="2505AD"/>
              </a:solidFill>
            </a:endParaRPr>
          </a:p>
          <a:p>
            <a:pPr marL="0" indent="0">
              <a:buNone/>
            </a:pPr>
            <a:endParaRPr lang="en-US" sz="2000" u="sng" dirty="0" smtClean="0"/>
          </a:p>
        </p:txBody>
      </p:sp>
      <p:sp>
        <p:nvSpPr>
          <p:cNvPr id="10" name="Rectangle 9"/>
          <p:cNvSpPr/>
          <p:nvPr/>
        </p:nvSpPr>
        <p:spPr>
          <a:xfrm>
            <a:off x="4028069" y="914401"/>
            <a:ext cx="4277731" cy="568049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3"/>
          <p:cNvSpPr>
            <a:spLocks noChangeArrowheads="1"/>
          </p:cNvSpPr>
          <p:nvPr/>
        </p:nvSpPr>
        <p:spPr bwMode="auto">
          <a:xfrm>
            <a:off x="0" y="379646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3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8"/>
          <p:cNvSpPr>
            <a:spLocks noChangeArrowheads="1"/>
          </p:cNvSpPr>
          <p:nvPr/>
        </p:nvSpPr>
        <p:spPr bwMode="auto">
          <a:xfrm>
            <a:off x="0" y="2867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78725"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532"/>
          <a:stretch/>
        </p:blipFill>
        <p:spPr bwMode="auto">
          <a:xfrm>
            <a:off x="4153151" y="990600"/>
            <a:ext cx="3861048" cy="551566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4481996" y="3390900"/>
            <a:ext cx="3728554" cy="25907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p:cNvSpPr/>
          <p:nvPr/>
        </p:nvSpPr>
        <p:spPr>
          <a:xfrm>
            <a:off x="6362700" y="1066800"/>
            <a:ext cx="1828800" cy="25907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688763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05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Grp="1" noChangeArrowheads="1"/>
          </p:cNvSpPr>
          <p:nvPr>
            <p:ph type="title"/>
          </p:nvPr>
        </p:nvSpPr>
        <p:spPr>
          <a:xfrm>
            <a:off x="304800" y="240132"/>
            <a:ext cx="8534400" cy="598068"/>
          </a:xfrm>
        </p:spPr>
        <p:txBody>
          <a:bodyPr>
            <a:noAutofit/>
          </a:bodyPr>
          <a:lstStyle/>
          <a:p>
            <a:r>
              <a:rPr lang="en-US" sz="2800" b="1" dirty="0" smtClean="0"/>
              <a:t>Case Example (Gail, 3 </a:t>
            </a:r>
            <a:r>
              <a:rPr lang="en-US" sz="2800" b="1" dirty="0" err="1" smtClean="0"/>
              <a:t>yo</a:t>
            </a:r>
            <a:r>
              <a:rPr lang="en-US" sz="2800" b="1" dirty="0" smtClean="0"/>
              <a:t>, dx: PDD-NOS)</a:t>
            </a:r>
            <a:endParaRPr lang="en-US" sz="2800" b="1" dirty="0" smtClean="0">
              <a:solidFill>
                <a:srgbClr val="002060"/>
              </a:solidFill>
              <a:cs typeface="Times New Roman" pitchFamily="18" charset="0"/>
            </a:endParaRPr>
          </a:p>
        </p:txBody>
      </p:sp>
      <p:sp>
        <p:nvSpPr>
          <p:cNvPr id="7" name="Content Placeholder 6"/>
          <p:cNvSpPr>
            <a:spLocks noGrp="1"/>
          </p:cNvSpPr>
          <p:nvPr>
            <p:ph idx="1"/>
          </p:nvPr>
        </p:nvSpPr>
        <p:spPr>
          <a:xfrm>
            <a:off x="152399" y="990600"/>
            <a:ext cx="3875669" cy="4572001"/>
          </a:xfrm>
        </p:spPr>
        <p:txBody>
          <a:bodyPr>
            <a:normAutofit/>
          </a:bodyPr>
          <a:lstStyle/>
          <a:p>
            <a:pPr marL="0" indent="0">
              <a:buNone/>
            </a:pPr>
            <a:endParaRPr lang="en-US" sz="2000" b="1" i="1" u="sng" dirty="0">
              <a:solidFill>
                <a:srgbClr val="C00000"/>
              </a:solidFill>
            </a:endParaRPr>
          </a:p>
          <a:p>
            <a:pPr marL="0" indent="0">
              <a:buNone/>
            </a:pPr>
            <a:endParaRPr lang="en-US" sz="2000" b="1" i="1" u="sng" dirty="0" smtClean="0">
              <a:solidFill>
                <a:srgbClr val="C00000"/>
              </a:solidFill>
            </a:endParaRPr>
          </a:p>
          <a:p>
            <a:pPr marL="0" indent="0">
              <a:buNone/>
            </a:pPr>
            <a:endParaRPr lang="en-US" sz="2000" b="1" i="1" u="sng" dirty="0">
              <a:solidFill>
                <a:srgbClr val="C00000"/>
              </a:solidFill>
            </a:endParaRPr>
          </a:p>
          <a:p>
            <a:pPr marL="0" indent="0">
              <a:buNone/>
            </a:pPr>
            <a:r>
              <a:rPr lang="en-US" sz="2000" b="1" i="1" u="sng" dirty="0" smtClean="0">
                <a:solidFill>
                  <a:srgbClr val="C00000"/>
                </a:solidFill>
              </a:rPr>
              <a:t>Hypotheses</a:t>
            </a:r>
            <a:r>
              <a:rPr lang="en-US" sz="2000" b="1" i="1" dirty="0" smtClean="0">
                <a:solidFill>
                  <a:srgbClr val="C00000"/>
                </a:solidFill>
              </a:rPr>
              <a:t>: 	</a:t>
            </a:r>
          </a:p>
          <a:p>
            <a:pPr marL="0" indent="0">
              <a:buNone/>
            </a:pPr>
            <a:endParaRPr lang="en-US" sz="800" b="1" i="1" dirty="0">
              <a:solidFill>
                <a:srgbClr val="C00000"/>
              </a:solidFill>
            </a:endParaRPr>
          </a:p>
          <a:p>
            <a:pPr marL="0" indent="0">
              <a:buNone/>
            </a:pPr>
            <a:r>
              <a:rPr lang="en-US" sz="2000" b="1" dirty="0" smtClean="0">
                <a:solidFill>
                  <a:srgbClr val="C00000"/>
                </a:solidFill>
              </a:rPr>
              <a:t>Gail engages in meltdowns and aggression in order to obtain:</a:t>
            </a:r>
          </a:p>
          <a:p>
            <a:pPr marL="0" indent="0">
              <a:buNone/>
            </a:pPr>
            <a:endParaRPr lang="en-US" sz="800" b="1" dirty="0" smtClean="0">
              <a:solidFill>
                <a:srgbClr val="C00000"/>
              </a:solidFill>
            </a:endParaRPr>
          </a:p>
          <a:p>
            <a:pPr marL="0" indent="0">
              <a:buNone/>
            </a:pPr>
            <a:r>
              <a:rPr lang="en-US" sz="2000" b="1" dirty="0" smtClean="0">
                <a:solidFill>
                  <a:srgbClr val="C00000"/>
                </a:solidFill>
              </a:rPr>
              <a:t>preferred (tangible) items, </a:t>
            </a:r>
          </a:p>
          <a:p>
            <a:pPr marL="0" indent="0">
              <a:buNone/>
            </a:pPr>
            <a:r>
              <a:rPr lang="en-US" sz="2000" b="1" dirty="0" smtClean="0">
                <a:solidFill>
                  <a:srgbClr val="C00000"/>
                </a:solidFill>
              </a:rPr>
              <a:t>And maternal attention, </a:t>
            </a:r>
          </a:p>
          <a:p>
            <a:pPr marL="0" indent="0">
              <a:buNone/>
            </a:pPr>
            <a:r>
              <a:rPr lang="en-US" sz="2000" b="1" dirty="0" smtClean="0">
                <a:solidFill>
                  <a:srgbClr val="C00000"/>
                </a:solidFill>
              </a:rPr>
              <a:t> </a:t>
            </a:r>
          </a:p>
          <a:p>
            <a:pPr marL="0" indent="0">
              <a:buNone/>
            </a:pPr>
            <a:endParaRPr lang="en-US" sz="900" b="1" u="sng" dirty="0" smtClean="0">
              <a:solidFill>
                <a:srgbClr val="2505AD"/>
              </a:solidFill>
            </a:endParaRPr>
          </a:p>
          <a:p>
            <a:pPr marL="0" indent="0">
              <a:buNone/>
            </a:pPr>
            <a:endParaRPr lang="en-US" sz="2000" u="sng" dirty="0" smtClean="0"/>
          </a:p>
        </p:txBody>
      </p:sp>
      <p:sp>
        <p:nvSpPr>
          <p:cNvPr id="10" name="Rectangle 9"/>
          <p:cNvSpPr/>
          <p:nvPr/>
        </p:nvSpPr>
        <p:spPr>
          <a:xfrm>
            <a:off x="4028069" y="914401"/>
            <a:ext cx="4277731" cy="568049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3"/>
          <p:cNvSpPr>
            <a:spLocks noChangeArrowheads="1"/>
          </p:cNvSpPr>
          <p:nvPr/>
        </p:nvSpPr>
        <p:spPr bwMode="auto">
          <a:xfrm>
            <a:off x="0" y="379646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3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8"/>
          <p:cNvSpPr>
            <a:spLocks noChangeArrowheads="1"/>
          </p:cNvSpPr>
          <p:nvPr/>
        </p:nvSpPr>
        <p:spPr bwMode="auto">
          <a:xfrm>
            <a:off x="0" y="2867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78725"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532"/>
          <a:stretch/>
        </p:blipFill>
        <p:spPr bwMode="auto">
          <a:xfrm>
            <a:off x="4153151" y="990600"/>
            <a:ext cx="3861048" cy="5515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1042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78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05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Grp="1" noChangeArrowheads="1"/>
          </p:cNvSpPr>
          <p:nvPr>
            <p:ph type="title"/>
          </p:nvPr>
        </p:nvSpPr>
        <p:spPr>
          <a:xfrm>
            <a:off x="304800" y="240132"/>
            <a:ext cx="8534400" cy="639762"/>
          </a:xfrm>
        </p:spPr>
        <p:txBody>
          <a:bodyPr>
            <a:noAutofit/>
          </a:bodyPr>
          <a:lstStyle/>
          <a:p>
            <a:r>
              <a:rPr lang="en-US" sz="2800" b="1" dirty="0" smtClean="0"/>
              <a:t>Case Example (Bob, 8 </a:t>
            </a:r>
            <a:r>
              <a:rPr lang="en-US" sz="2800" b="1" dirty="0" err="1" smtClean="0"/>
              <a:t>yo</a:t>
            </a:r>
            <a:r>
              <a:rPr lang="en-US" sz="2800" b="1" dirty="0" smtClean="0"/>
              <a:t>, dx: Autism)</a:t>
            </a:r>
            <a:endParaRPr lang="en-US" sz="2800" b="1" dirty="0" smtClean="0">
              <a:solidFill>
                <a:srgbClr val="002060"/>
              </a:solidFill>
              <a:cs typeface="Times New Roman" pitchFamily="18" charset="0"/>
            </a:endParaRPr>
          </a:p>
        </p:txBody>
      </p:sp>
      <p:sp>
        <p:nvSpPr>
          <p:cNvPr id="7" name="Content Placeholder 6"/>
          <p:cNvSpPr>
            <a:spLocks noGrp="1"/>
          </p:cNvSpPr>
          <p:nvPr>
            <p:ph idx="1"/>
          </p:nvPr>
        </p:nvSpPr>
        <p:spPr>
          <a:xfrm>
            <a:off x="543931" y="990600"/>
            <a:ext cx="3875669" cy="5105401"/>
          </a:xfrm>
        </p:spPr>
        <p:txBody>
          <a:bodyPr>
            <a:normAutofit/>
          </a:bodyPr>
          <a:lstStyle/>
          <a:p>
            <a:pPr marL="0" indent="0">
              <a:buNone/>
            </a:pPr>
            <a:endParaRPr lang="en-US" sz="2000" b="1" i="1" u="sng" dirty="0" smtClean="0">
              <a:solidFill>
                <a:srgbClr val="C00000"/>
              </a:solidFill>
            </a:endParaRPr>
          </a:p>
          <a:p>
            <a:pPr marL="0" indent="0">
              <a:buNone/>
            </a:pPr>
            <a:endParaRPr lang="en-US" sz="2000" b="1" i="1" u="sng" dirty="0" smtClean="0">
              <a:solidFill>
                <a:srgbClr val="C00000"/>
              </a:solidFill>
            </a:endParaRPr>
          </a:p>
          <a:p>
            <a:pPr marL="0" indent="0">
              <a:buNone/>
            </a:pPr>
            <a:endParaRPr lang="en-US" sz="2000" b="1" i="1" u="sng" dirty="0">
              <a:solidFill>
                <a:srgbClr val="C00000"/>
              </a:solidFill>
            </a:endParaRPr>
          </a:p>
          <a:p>
            <a:pPr marL="0" indent="0">
              <a:buNone/>
            </a:pPr>
            <a:endParaRPr lang="en-US" sz="2000" b="1" i="1" u="sng" dirty="0" smtClean="0">
              <a:solidFill>
                <a:srgbClr val="C00000"/>
              </a:solidFill>
            </a:endParaRPr>
          </a:p>
          <a:p>
            <a:pPr marL="0" indent="0">
              <a:buNone/>
            </a:pPr>
            <a:r>
              <a:rPr lang="en-US" sz="2000" b="1" i="1" u="sng" dirty="0" smtClean="0">
                <a:solidFill>
                  <a:srgbClr val="C00000"/>
                </a:solidFill>
              </a:rPr>
              <a:t>Hypothesis</a:t>
            </a:r>
            <a:r>
              <a:rPr lang="en-US" sz="2000" b="1" i="1" dirty="0" smtClean="0">
                <a:solidFill>
                  <a:srgbClr val="C00000"/>
                </a:solidFill>
              </a:rPr>
              <a:t>: 	</a:t>
            </a:r>
          </a:p>
          <a:p>
            <a:pPr marL="0" indent="0">
              <a:buNone/>
            </a:pPr>
            <a:endParaRPr lang="en-US" sz="800" b="1" i="1" dirty="0">
              <a:solidFill>
                <a:srgbClr val="C00000"/>
              </a:solidFill>
            </a:endParaRPr>
          </a:p>
          <a:p>
            <a:pPr marL="0" indent="0">
              <a:buNone/>
            </a:pPr>
            <a:r>
              <a:rPr lang="en-US" sz="2000" b="1" dirty="0" smtClean="0">
                <a:solidFill>
                  <a:srgbClr val="C00000"/>
                </a:solidFill>
              </a:rPr>
              <a:t>Bob engages in meltdowns and aggression in order to obtain:</a:t>
            </a:r>
          </a:p>
          <a:p>
            <a:pPr marL="0" indent="0">
              <a:buNone/>
            </a:pPr>
            <a:endParaRPr lang="en-US" sz="800" b="1" dirty="0" smtClean="0">
              <a:solidFill>
                <a:srgbClr val="C00000"/>
              </a:solidFill>
            </a:endParaRPr>
          </a:p>
          <a:p>
            <a:pPr marL="0" indent="0">
              <a:buNone/>
            </a:pPr>
            <a:r>
              <a:rPr lang="en-US" sz="2000" b="1" dirty="0" smtClean="0">
                <a:solidFill>
                  <a:srgbClr val="C00000"/>
                </a:solidFill>
              </a:rPr>
              <a:t>“His way” in the form of escape from adult instructions and access to preferred ways of interacting with electronics or academic materials</a:t>
            </a:r>
          </a:p>
          <a:p>
            <a:pPr marL="0" indent="0">
              <a:buNone/>
            </a:pPr>
            <a:endParaRPr lang="en-US" sz="900" b="1" u="sng" dirty="0" smtClean="0">
              <a:solidFill>
                <a:srgbClr val="2505AD"/>
              </a:solidFill>
            </a:endParaRPr>
          </a:p>
          <a:p>
            <a:pPr marL="0" indent="0">
              <a:buNone/>
            </a:pPr>
            <a:endParaRPr lang="en-US" sz="2000" u="sng" dirty="0"/>
          </a:p>
          <a:p>
            <a:pPr marL="0" indent="0">
              <a:buNone/>
            </a:pPr>
            <a:endParaRPr lang="en-US" sz="2000" u="sng" dirty="0" smtClean="0"/>
          </a:p>
        </p:txBody>
      </p:sp>
      <p:sp>
        <p:nvSpPr>
          <p:cNvPr id="10" name="Rectangle 9"/>
          <p:cNvSpPr/>
          <p:nvPr/>
        </p:nvSpPr>
        <p:spPr>
          <a:xfrm>
            <a:off x="4800600" y="973347"/>
            <a:ext cx="2819400" cy="5715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3"/>
          <p:cNvSpPr>
            <a:spLocks noChangeArrowheads="1"/>
          </p:cNvSpPr>
          <p:nvPr/>
        </p:nvSpPr>
        <p:spPr bwMode="auto">
          <a:xfrm>
            <a:off x="0" y="379646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3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8"/>
          <p:cNvSpPr>
            <a:spLocks noChangeArrowheads="1"/>
          </p:cNvSpPr>
          <p:nvPr/>
        </p:nvSpPr>
        <p:spPr bwMode="auto">
          <a:xfrm>
            <a:off x="0" y="2867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807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344" r="64622"/>
          <a:stretch/>
        </p:blipFill>
        <p:spPr bwMode="auto">
          <a:xfrm>
            <a:off x="5181600" y="973351"/>
            <a:ext cx="2238988" cy="5733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5729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80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05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Grp="1" noChangeArrowheads="1"/>
          </p:cNvSpPr>
          <p:nvPr>
            <p:ph type="title"/>
          </p:nvPr>
        </p:nvSpPr>
        <p:spPr>
          <a:xfrm>
            <a:off x="304800" y="240132"/>
            <a:ext cx="8534400" cy="639762"/>
          </a:xfrm>
        </p:spPr>
        <p:txBody>
          <a:bodyPr>
            <a:noAutofit/>
          </a:bodyPr>
          <a:lstStyle/>
          <a:p>
            <a:r>
              <a:rPr lang="en-US" sz="2800" b="1" dirty="0" smtClean="0"/>
              <a:t>Case Example (Dale, 11 </a:t>
            </a:r>
            <a:r>
              <a:rPr lang="en-US" sz="2800" b="1" dirty="0" err="1" smtClean="0"/>
              <a:t>yo</a:t>
            </a:r>
            <a:r>
              <a:rPr lang="en-US" sz="2800" b="1" dirty="0" smtClean="0"/>
              <a:t>, dx: Autism)</a:t>
            </a:r>
            <a:endParaRPr lang="en-US" sz="2800" b="1" dirty="0" smtClean="0">
              <a:solidFill>
                <a:srgbClr val="002060"/>
              </a:solidFill>
              <a:cs typeface="Times New Roman" pitchFamily="18" charset="0"/>
            </a:endParaRPr>
          </a:p>
        </p:txBody>
      </p:sp>
      <p:sp>
        <p:nvSpPr>
          <p:cNvPr id="7" name="Content Placeholder 6"/>
          <p:cNvSpPr>
            <a:spLocks noGrp="1"/>
          </p:cNvSpPr>
          <p:nvPr>
            <p:ph idx="1"/>
          </p:nvPr>
        </p:nvSpPr>
        <p:spPr>
          <a:xfrm>
            <a:off x="543931" y="1524000"/>
            <a:ext cx="3875669" cy="4572001"/>
          </a:xfrm>
        </p:spPr>
        <p:txBody>
          <a:bodyPr>
            <a:normAutofit/>
          </a:bodyPr>
          <a:lstStyle/>
          <a:p>
            <a:pPr marL="0" indent="0">
              <a:buNone/>
            </a:pPr>
            <a:endParaRPr lang="en-US" sz="2000" b="1" i="1" u="sng" dirty="0">
              <a:solidFill>
                <a:srgbClr val="C00000"/>
              </a:solidFill>
            </a:endParaRPr>
          </a:p>
          <a:p>
            <a:pPr marL="0" indent="0">
              <a:buNone/>
            </a:pPr>
            <a:endParaRPr lang="en-US" sz="2000" b="1" i="1" u="sng" dirty="0" smtClean="0">
              <a:solidFill>
                <a:srgbClr val="C00000"/>
              </a:solidFill>
            </a:endParaRPr>
          </a:p>
          <a:p>
            <a:pPr marL="0" indent="0">
              <a:buNone/>
            </a:pPr>
            <a:endParaRPr lang="en-US" sz="2000" b="1" i="1" u="sng" dirty="0">
              <a:solidFill>
                <a:srgbClr val="C00000"/>
              </a:solidFill>
            </a:endParaRPr>
          </a:p>
          <a:p>
            <a:pPr marL="0" indent="0">
              <a:buNone/>
            </a:pPr>
            <a:r>
              <a:rPr lang="en-US" sz="2000" b="1" i="1" u="sng" dirty="0" smtClean="0">
                <a:solidFill>
                  <a:srgbClr val="C00000"/>
                </a:solidFill>
              </a:rPr>
              <a:t>Hypothesis</a:t>
            </a:r>
            <a:r>
              <a:rPr lang="en-US" sz="2000" b="1" i="1" dirty="0" smtClean="0">
                <a:solidFill>
                  <a:srgbClr val="C00000"/>
                </a:solidFill>
              </a:rPr>
              <a:t>: 	</a:t>
            </a:r>
          </a:p>
          <a:p>
            <a:pPr marL="0" indent="0">
              <a:buNone/>
            </a:pPr>
            <a:endParaRPr lang="en-US" sz="800" b="1" i="1" dirty="0">
              <a:solidFill>
                <a:srgbClr val="C00000"/>
              </a:solidFill>
            </a:endParaRPr>
          </a:p>
          <a:p>
            <a:pPr marL="0" indent="0">
              <a:buNone/>
            </a:pPr>
            <a:r>
              <a:rPr lang="en-US" sz="2000" b="1" dirty="0" smtClean="0">
                <a:solidFill>
                  <a:srgbClr val="C00000"/>
                </a:solidFill>
              </a:rPr>
              <a:t>Dale engages in meltdowns and aggression in order to obtain:</a:t>
            </a:r>
          </a:p>
          <a:p>
            <a:pPr marL="0" indent="0">
              <a:buNone/>
            </a:pPr>
            <a:endParaRPr lang="en-US" sz="800" b="1" dirty="0" smtClean="0">
              <a:solidFill>
                <a:srgbClr val="C00000"/>
              </a:solidFill>
            </a:endParaRPr>
          </a:p>
          <a:p>
            <a:pPr marL="0" indent="0">
              <a:buNone/>
            </a:pPr>
            <a:r>
              <a:rPr lang="en-US" sz="2000" b="1" dirty="0" smtClean="0">
                <a:solidFill>
                  <a:srgbClr val="C00000"/>
                </a:solidFill>
              </a:rPr>
              <a:t>“His way” in the form of escape from adult instructions and access to preferred (tangible) items, and adult attention. </a:t>
            </a:r>
          </a:p>
          <a:p>
            <a:pPr marL="0" indent="0">
              <a:buNone/>
            </a:pPr>
            <a:r>
              <a:rPr lang="en-US" sz="2000" b="1" dirty="0" smtClean="0">
                <a:solidFill>
                  <a:srgbClr val="C00000"/>
                </a:solidFill>
              </a:rPr>
              <a:t> </a:t>
            </a:r>
          </a:p>
          <a:p>
            <a:pPr marL="0" indent="0">
              <a:buNone/>
            </a:pPr>
            <a:endParaRPr lang="en-US" sz="900" b="1" u="sng" dirty="0" smtClean="0">
              <a:solidFill>
                <a:srgbClr val="2505AD"/>
              </a:solidFill>
            </a:endParaRPr>
          </a:p>
          <a:p>
            <a:pPr marL="0" indent="0">
              <a:buNone/>
            </a:pPr>
            <a:endParaRPr lang="en-US" sz="2000" u="sng" dirty="0" smtClean="0"/>
          </a:p>
        </p:txBody>
      </p:sp>
      <p:sp>
        <p:nvSpPr>
          <p:cNvPr id="10" name="Rectangle 9"/>
          <p:cNvSpPr/>
          <p:nvPr/>
        </p:nvSpPr>
        <p:spPr>
          <a:xfrm>
            <a:off x="4800600" y="1524000"/>
            <a:ext cx="3048000" cy="3810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3"/>
          <p:cNvSpPr>
            <a:spLocks noChangeArrowheads="1"/>
          </p:cNvSpPr>
          <p:nvPr/>
        </p:nvSpPr>
        <p:spPr bwMode="auto">
          <a:xfrm>
            <a:off x="0" y="379646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3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8"/>
          <p:cNvSpPr>
            <a:spLocks noChangeArrowheads="1"/>
          </p:cNvSpPr>
          <p:nvPr/>
        </p:nvSpPr>
        <p:spPr bwMode="auto">
          <a:xfrm>
            <a:off x="0" y="2867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797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891"/>
          <a:stretch/>
        </p:blipFill>
        <p:spPr bwMode="auto">
          <a:xfrm>
            <a:off x="5100959" y="1731036"/>
            <a:ext cx="2348445" cy="3471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37882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79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5" name="Rectangle 3"/>
          <p:cNvSpPr>
            <a:spLocks noGrp="1" noChangeArrowheads="1"/>
          </p:cNvSpPr>
          <p:nvPr>
            <p:ph type="body" idx="1"/>
          </p:nvPr>
        </p:nvSpPr>
        <p:spPr>
          <a:xfrm>
            <a:off x="457200" y="1143000"/>
            <a:ext cx="8229600" cy="5486400"/>
          </a:xfrm>
        </p:spPr>
        <p:txBody>
          <a:bodyPr>
            <a:normAutofit/>
          </a:bodyPr>
          <a:lstStyle/>
          <a:p>
            <a:pPr marL="514350" indent="-514350">
              <a:buAutoNum type="arabicPeriod"/>
            </a:pPr>
            <a:r>
              <a:rPr lang="en-US" b="1" dirty="0" smtClean="0">
                <a:solidFill>
                  <a:srgbClr val="C00000"/>
                </a:solidFill>
                <a:cs typeface="Times New Roman" pitchFamily="18" charset="0"/>
              </a:rPr>
              <a:t>Extensive </a:t>
            </a:r>
            <a:r>
              <a:rPr lang="en-US" b="1" dirty="0">
                <a:solidFill>
                  <a:srgbClr val="C00000"/>
                </a:solidFill>
                <a:cs typeface="Times New Roman" pitchFamily="18" charset="0"/>
              </a:rPr>
              <a:t>descriptive assessments </a:t>
            </a:r>
            <a:r>
              <a:rPr lang="en-US" b="1" dirty="0" smtClean="0">
                <a:solidFill>
                  <a:srgbClr val="C00000"/>
                </a:solidFill>
                <a:cs typeface="Times New Roman" pitchFamily="18" charset="0"/>
              </a:rPr>
              <a:t>are never part of the process</a:t>
            </a:r>
          </a:p>
          <a:p>
            <a:pPr marL="0" indent="0">
              <a:buNone/>
            </a:pPr>
            <a:r>
              <a:rPr lang="en-US" sz="2400" b="1" dirty="0">
                <a:solidFill>
                  <a:srgbClr val="C00000"/>
                </a:solidFill>
                <a:cs typeface="Times New Roman" pitchFamily="18" charset="0"/>
              </a:rPr>
              <a:t>	</a:t>
            </a:r>
            <a:r>
              <a:rPr lang="en-US" sz="2400" b="1" dirty="0" smtClean="0">
                <a:cs typeface="Times New Roman" pitchFamily="18" charset="0"/>
              </a:rPr>
              <a:t>because they are:</a:t>
            </a:r>
          </a:p>
          <a:p>
            <a:pPr marL="0" indent="0">
              <a:buNone/>
            </a:pPr>
            <a:r>
              <a:rPr lang="en-US" sz="2400" b="1" dirty="0">
                <a:solidFill>
                  <a:srgbClr val="C00000"/>
                </a:solidFill>
                <a:cs typeface="Times New Roman" pitchFamily="18" charset="0"/>
              </a:rPr>
              <a:t>	</a:t>
            </a:r>
            <a:r>
              <a:rPr lang="en-US" sz="2400" b="1" dirty="0" smtClean="0">
                <a:solidFill>
                  <a:srgbClr val="C00000"/>
                </a:solidFill>
                <a:cs typeface="Times New Roman" pitchFamily="18" charset="0"/>
              </a:rPr>
              <a:t>   </a:t>
            </a:r>
            <a:r>
              <a:rPr lang="en-US" sz="2400" b="1" dirty="0" smtClean="0">
                <a:cs typeface="Times New Roman" pitchFamily="18" charset="0"/>
              </a:rPr>
              <a:t>time-consuming </a:t>
            </a:r>
            <a:endParaRPr lang="en-US" sz="2400" b="1" dirty="0">
              <a:cs typeface="Times New Roman" pitchFamily="18" charset="0"/>
            </a:endParaRPr>
          </a:p>
          <a:p>
            <a:pPr marL="0" indent="0">
              <a:buNone/>
            </a:pPr>
            <a:r>
              <a:rPr lang="en-US" sz="2400" b="1" dirty="0">
                <a:cs typeface="Times New Roman" pitchFamily="18" charset="0"/>
              </a:rPr>
              <a:t>	</a:t>
            </a:r>
            <a:r>
              <a:rPr lang="en-US" sz="2400" b="1" dirty="0" smtClean="0">
                <a:cs typeface="Times New Roman" pitchFamily="18" charset="0"/>
              </a:rPr>
              <a:t>   </a:t>
            </a:r>
            <a:r>
              <a:rPr lang="en-US" sz="2400" b="1" dirty="0">
                <a:cs typeface="Times New Roman" pitchFamily="18" charset="0"/>
              </a:rPr>
              <a:t>	</a:t>
            </a:r>
            <a:r>
              <a:rPr lang="en-US" sz="2400" b="1" dirty="0" smtClean="0">
                <a:cs typeface="Times New Roman" pitchFamily="18" charset="0"/>
              </a:rPr>
              <a:t>  and usually </a:t>
            </a:r>
            <a:r>
              <a:rPr lang="en-US" sz="2400" b="1" dirty="0">
                <a:cs typeface="Times New Roman" pitchFamily="18" charset="0"/>
              </a:rPr>
              <a:t>suggest invalid relations </a:t>
            </a:r>
            <a:endParaRPr lang="en-US" sz="2400" b="1" dirty="0" smtClean="0">
              <a:cs typeface="Times New Roman" pitchFamily="18" charset="0"/>
            </a:endParaRPr>
          </a:p>
          <a:p>
            <a:pPr marL="0" indent="0">
              <a:buNone/>
            </a:pPr>
            <a:r>
              <a:rPr lang="en-US" sz="2400" b="1" dirty="0">
                <a:cs typeface="Times New Roman" pitchFamily="18" charset="0"/>
              </a:rPr>
              <a:t>	</a:t>
            </a:r>
            <a:r>
              <a:rPr lang="en-US" sz="2400" b="1" dirty="0" smtClean="0">
                <a:cs typeface="Times New Roman" pitchFamily="18" charset="0"/>
              </a:rPr>
              <a:t>  		</a:t>
            </a:r>
            <a:r>
              <a:rPr lang="en-US" sz="2000" dirty="0" smtClean="0">
                <a:cs typeface="Times New Roman" pitchFamily="18" charset="0"/>
              </a:rPr>
              <a:t>St</a:t>
            </a:r>
            <a:r>
              <a:rPr lang="en-US" sz="2000" dirty="0">
                <a:cs typeface="Times New Roman" pitchFamily="18" charset="0"/>
              </a:rPr>
              <a:t>. Peter et al., 2005; Thompson &amp; Iwata, </a:t>
            </a:r>
            <a:r>
              <a:rPr lang="en-US" sz="2000" dirty="0" smtClean="0">
                <a:cs typeface="Times New Roman" pitchFamily="18" charset="0"/>
              </a:rPr>
              <a:t>2007</a:t>
            </a:r>
            <a:endParaRPr lang="en-US" sz="2000" b="1" dirty="0">
              <a:cs typeface="Times New Roman" pitchFamily="18" charset="0"/>
            </a:endParaRPr>
          </a:p>
          <a:p>
            <a:endParaRPr lang="en-US" sz="1200" b="1" dirty="0">
              <a:cs typeface="Times New Roman" pitchFamily="18" charset="0"/>
            </a:endParaRPr>
          </a:p>
          <a:p>
            <a:pPr marL="0" indent="0">
              <a:buNone/>
            </a:pPr>
            <a:endParaRPr lang="en-US" sz="2400" dirty="0">
              <a:cs typeface="Times New Roman" pitchFamily="18" charset="0"/>
            </a:endParaRPr>
          </a:p>
          <a:p>
            <a:pPr marL="406400" indent="-406400">
              <a:buNone/>
            </a:pPr>
            <a:endParaRPr lang="en-US" b="1" dirty="0" smtClean="0">
              <a:solidFill>
                <a:srgbClr val="C00000"/>
              </a:solidFill>
              <a:cs typeface="Times New Roman" pitchFamily="18" charset="0"/>
            </a:endParaRPr>
          </a:p>
          <a:p>
            <a:pPr marL="406400" indent="-406400">
              <a:buNone/>
            </a:pPr>
            <a:endParaRPr lang="en-US" b="1" i="0" dirty="0" smtClean="0">
              <a:solidFill>
                <a:srgbClr val="C00000"/>
              </a:solidFill>
              <a:cs typeface="Times New Roman" pitchFamily="18" charset="0"/>
            </a:endParaRPr>
          </a:p>
          <a:p>
            <a:pPr marL="406400" indent="-406400">
              <a:buNone/>
            </a:pPr>
            <a:endParaRPr lang="en-US" b="1" i="0" dirty="0" smtClean="0">
              <a:solidFill>
                <a:srgbClr val="C00000"/>
              </a:solidFill>
              <a:cs typeface="Times New Roman" pitchFamily="18" charset="0"/>
            </a:endParaRPr>
          </a:p>
        </p:txBody>
      </p:sp>
      <p:sp>
        <p:nvSpPr>
          <p:cNvPr id="3" name="Rectangle 2"/>
          <p:cNvSpPr>
            <a:spLocks noGrp="1" noChangeArrowheads="1"/>
          </p:cNvSpPr>
          <p:nvPr>
            <p:ph type="title"/>
          </p:nvPr>
        </p:nvSpPr>
        <p:spPr>
          <a:xfrm>
            <a:off x="0" y="274638"/>
            <a:ext cx="9144000" cy="715962"/>
          </a:xfrm>
        </p:spPr>
        <p:txBody>
          <a:bodyPr>
            <a:noAutofit/>
          </a:bodyPr>
          <a:lstStyle/>
          <a:p>
            <a:r>
              <a:rPr lang="en-US" sz="3600" b="1" dirty="0" smtClean="0">
                <a:cs typeface="Times New Roman" pitchFamily="18" charset="0"/>
              </a:rPr>
              <a:t>Some Important Aspects of our Approach</a:t>
            </a:r>
          </a:p>
        </p:txBody>
      </p:sp>
    </p:spTree>
    <p:extLst>
      <p:ext uri="{BB962C8B-B14F-4D97-AF65-F5344CB8AC3E}">
        <p14:creationId xmlns:p14="http://schemas.microsoft.com/office/powerpoint/2010/main" val="28483530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45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459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459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459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45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74638"/>
            <a:ext cx="9144000" cy="715962"/>
          </a:xfrm>
        </p:spPr>
        <p:txBody>
          <a:bodyPr>
            <a:noAutofit/>
          </a:bodyPr>
          <a:lstStyle/>
          <a:p>
            <a:r>
              <a:rPr lang="en-US" sz="3600" b="1" dirty="0" smtClean="0">
                <a:cs typeface="Times New Roman" pitchFamily="18" charset="0"/>
              </a:rPr>
              <a:t>Some Important Aspects of our Approach</a:t>
            </a:r>
          </a:p>
        </p:txBody>
      </p:sp>
      <p:sp>
        <p:nvSpPr>
          <p:cNvPr id="494595" name="Rectangle 3"/>
          <p:cNvSpPr>
            <a:spLocks noGrp="1" noChangeArrowheads="1"/>
          </p:cNvSpPr>
          <p:nvPr>
            <p:ph type="body" idx="1"/>
          </p:nvPr>
        </p:nvSpPr>
        <p:spPr>
          <a:xfrm>
            <a:off x="457200" y="1219200"/>
            <a:ext cx="8229600" cy="5410200"/>
          </a:xfrm>
        </p:spPr>
        <p:txBody>
          <a:bodyPr>
            <a:normAutofit/>
          </a:bodyPr>
          <a:lstStyle/>
          <a:p>
            <a:pPr marL="347663" indent="-347663">
              <a:buNone/>
            </a:pPr>
            <a:r>
              <a:rPr lang="en-US" b="1" dirty="0" smtClean="0">
                <a:solidFill>
                  <a:srgbClr val="C00000"/>
                </a:solidFill>
                <a:cs typeface="Times New Roman" pitchFamily="18" charset="0"/>
              </a:rPr>
              <a:t>2. C</a:t>
            </a:r>
            <a:r>
              <a:rPr lang="en-US" b="1" i="0" dirty="0" smtClean="0">
                <a:solidFill>
                  <a:srgbClr val="C00000"/>
                </a:solidFill>
                <a:cs typeface="Times New Roman" pitchFamily="18" charset="0"/>
              </a:rPr>
              <a:t>losed-ended indirect assessments (MAS, QABF, FAST) are never used in the process</a:t>
            </a:r>
          </a:p>
          <a:p>
            <a:pPr marL="347663" indent="-347663">
              <a:buNone/>
            </a:pPr>
            <a:r>
              <a:rPr lang="en-US" b="1" dirty="0">
                <a:solidFill>
                  <a:srgbClr val="C00000"/>
                </a:solidFill>
                <a:cs typeface="Times New Roman" pitchFamily="18" charset="0"/>
              </a:rPr>
              <a:t>	</a:t>
            </a:r>
            <a:r>
              <a:rPr lang="en-US" b="1" i="0" dirty="0" smtClean="0">
                <a:cs typeface="Times New Roman" pitchFamily="18" charset="0"/>
              </a:rPr>
              <a:t>because they </a:t>
            </a:r>
            <a:r>
              <a:rPr lang="en-US" b="1" dirty="0" smtClean="0">
                <a:cs typeface="Times New Roman" pitchFamily="18" charset="0"/>
              </a:rPr>
              <a:t>do </a:t>
            </a:r>
            <a:r>
              <a:rPr lang="en-US" b="1" dirty="0">
                <a:cs typeface="Times New Roman" pitchFamily="18" charset="0"/>
              </a:rPr>
              <a:t>not provide any information about personally unique or qualitative features of </a:t>
            </a:r>
            <a:r>
              <a:rPr lang="en-US" b="1" dirty="0" smtClean="0">
                <a:cs typeface="Times New Roman" pitchFamily="18" charset="0"/>
              </a:rPr>
              <a:t>potentially influential </a:t>
            </a:r>
            <a:r>
              <a:rPr lang="en-US" b="1" dirty="0">
                <a:cs typeface="Times New Roman" pitchFamily="18" charset="0"/>
              </a:rPr>
              <a:t>variables</a:t>
            </a:r>
          </a:p>
          <a:p>
            <a:pPr marL="457200" lvl="1" indent="0">
              <a:buNone/>
            </a:pPr>
            <a:endParaRPr lang="en-US" dirty="0">
              <a:solidFill>
                <a:schemeClr val="tx1">
                  <a:lumMod val="85000"/>
                  <a:lumOff val="15000"/>
                </a:schemeClr>
              </a:solidFill>
              <a:cs typeface="Times New Roman" pitchFamily="18" charset="0"/>
            </a:endParaRPr>
          </a:p>
          <a:p>
            <a:pPr marL="0" indent="0">
              <a:buNone/>
            </a:pPr>
            <a:endParaRPr lang="en-US" b="1" i="0" dirty="0" smtClean="0">
              <a:solidFill>
                <a:srgbClr val="C00000"/>
              </a:solidFill>
              <a:cs typeface="Times New Roman" pitchFamily="18" charset="0"/>
            </a:endParaRPr>
          </a:p>
        </p:txBody>
      </p:sp>
    </p:spTree>
    <p:extLst>
      <p:ext uri="{BB962C8B-B14F-4D97-AF65-F5344CB8AC3E}">
        <p14:creationId xmlns:p14="http://schemas.microsoft.com/office/powerpoint/2010/main" val="4510749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45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5" name="Rectangle 3"/>
          <p:cNvSpPr>
            <a:spLocks noGrp="1" noChangeArrowheads="1"/>
          </p:cNvSpPr>
          <p:nvPr>
            <p:ph type="body" idx="1"/>
          </p:nvPr>
        </p:nvSpPr>
        <p:spPr>
          <a:xfrm>
            <a:off x="609600" y="304800"/>
            <a:ext cx="7391400" cy="6248400"/>
          </a:xfrm>
        </p:spPr>
        <p:txBody>
          <a:bodyPr>
            <a:normAutofit lnSpcReduction="10000"/>
          </a:bodyPr>
          <a:lstStyle/>
          <a:p>
            <a:pPr marL="457200" lvl="1" indent="0" algn="ctr">
              <a:buNone/>
            </a:pPr>
            <a:r>
              <a:rPr lang="en-US" sz="3600" b="1" dirty="0" smtClean="0">
                <a:solidFill>
                  <a:schemeClr val="tx1"/>
                </a:solidFill>
                <a:cs typeface="Times New Roman" pitchFamily="18" charset="0"/>
              </a:rPr>
              <a:t>With Autism, there is a higher likelihood of problem behavior</a:t>
            </a:r>
          </a:p>
          <a:p>
            <a:pPr marL="914400" lvl="2" indent="0" algn="ctr">
              <a:buNone/>
            </a:pPr>
            <a:endParaRPr lang="en-US" b="1" dirty="0">
              <a:cs typeface="Times New Roman" pitchFamily="18" charset="0"/>
            </a:endParaRPr>
          </a:p>
          <a:p>
            <a:pPr marL="508000" lvl="2" indent="0">
              <a:buNone/>
            </a:pPr>
            <a:r>
              <a:rPr lang="en-US" sz="3200" b="1" dirty="0" smtClean="0">
                <a:solidFill>
                  <a:srgbClr val="FF0000"/>
                </a:solidFill>
                <a:cs typeface="Times New Roman" pitchFamily="18" charset="0"/>
              </a:rPr>
              <a:t>Meltdowns</a:t>
            </a:r>
          </a:p>
          <a:p>
            <a:pPr marL="914400" lvl="2" indent="0" algn="r">
              <a:buNone/>
            </a:pPr>
            <a:r>
              <a:rPr lang="en-US" sz="3200" b="1" dirty="0" smtClean="0">
                <a:solidFill>
                  <a:srgbClr val="FF0000"/>
                </a:solidFill>
                <a:cs typeface="Times New Roman" pitchFamily="18" charset="0"/>
              </a:rPr>
              <a:t>Aggression</a:t>
            </a:r>
          </a:p>
          <a:p>
            <a:pPr marL="508000" lvl="2" indent="0">
              <a:buNone/>
            </a:pPr>
            <a:r>
              <a:rPr lang="en-US" sz="3200" b="1" dirty="0">
                <a:solidFill>
                  <a:srgbClr val="FF0000"/>
                </a:solidFill>
                <a:cs typeface="Times New Roman" pitchFamily="18" charset="0"/>
              </a:rPr>
              <a:t>S</a:t>
            </a:r>
            <a:r>
              <a:rPr lang="en-US" sz="3200" b="1" dirty="0" smtClean="0">
                <a:solidFill>
                  <a:srgbClr val="FF0000"/>
                </a:solidFill>
                <a:cs typeface="Times New Roman" pitchFamily="18" charset="0"/>
              </a:rPr>
              <a:t>elf-injury</a:t>
            </a:r>
          </a:p>
          <a:p>
            <a:pPr marL="508000" lvl="2" indent="0" algn="r">
              <a:buNone/>
            </a:pPr>
            <a:r>
              <a:rPr lang="en-US" sz="3200" b="1" dirty="0">
                <a:solidFill>
                  <a:srgbClr val="FF0000"/>
                </a:solidFill>
                <a:cs typeface="Times New Roman" pitchFamily="18" charset="0"/>
              </a:rPr>
              <a:t>C</a:t>
            </a:r>
            <a:r>
              <a:rPr lang="en-US" sz="3200" b="1" dirty="0" smtClean="0">
                <a:solidFill>
                  <a:srgbClr val="FF0000"/>
                </a:solidFill>
                <a:cs typeface="Times New Roman" pitchFamily="18" charset="0"/>
              </a:rPr>
              <a:t>hronic stereotypy</a:t>
            </a:r>
          </a:p>
          <a:p>
            <a:pPr marL="508000" lvl="2" indent="0">
              <a:buNone/>
            </a:pPr>
            <a:r>
              <a:rPr lang="en-US" sz="3200" b="1" dirty="0">
                <a:solidFill>
                  <a:srgbClr val="FF0000"/>
                </a:solidFill>
                <a:cs typeface="Times New Roman" pitchFamily="18" charset="0"/>
              </a:rPr>
              <a:t>S</a:t>
            </a:r>
            <a:r>
              <a:rPr lang="en-US" sz="3200" b="1" dirty="0" smtClean="0">
                <a:solidFill>
                  <a:srgbClr val="FF0000"/>
                </a:solidFill>
                <a:cs typeface="Times New Roman" pitchFamily="18" charset="0"/>
              </a:rPr>
              <a:t>leep problems</a:t>
            </a:r>
          </a:p>
          <a:p>
            <a:pPr marL="914400" lvl="2" indent="0">
              <a:buNone/>
            </a:pPr>
            <a:endParaRPr lang="en-US" sz="1800" b="1" dirty="0">
              <a:solidFill>
                <a:schemeClr val="tx1">
                  <a:lumMod val="65000"/>
                  <a:lumOff val="35000"/>
                </a:schemeClr>
              </a:solidFill>
              <a:cs typeface="Times New Roman" pitchFamily="18" charset="0"/>
            </a:endParaRPr>
          </a:p>
          <a:p>
            <a:pPr marL="914400" lvl="2" indent="0">
              <a:buNone/>
            </a:pPr>
            <a:endParaRPr lang="en-US" sz="1800" b="1" dirty="0" smtClean="0">
              <a:solidFill>
                <a:schemeClr val="tx1">
                  <a:lumMod val="65000"/>
                  <a:lumOff val="35000"/>
                </a:schemeClr>
              </a:solidFill>
              <a:cs typeface="Times New Roman" pitchFamily="18" charset="0"/>
            </a:endParaRPr>
          </a:p>
          <a:p>
            <a:pPr marL="914400" lvl="2" indent="0">
              <a:buNone/>
            </a:pPr>
            <a:endParaRPr lang="en-US" sz="1800" b="1" dirty="0">
              <a:solidFill>
                <a:schemeClr val="tx1">
                  <a:lumMod val="65000"/>
                  <a:lumOff val="35000"/>
                </a:schemeClr>
              </a:solidFill>
              <a:cs typeface="Times New Roman" pitchFamily="18" charset="0"/>
            </a:endParaRPr>
          </a:p>
          <a:p>
            <a:pPr marL="914400" lvl="2" indent="0">
              <a:buNone/>
            </a:pPr>
            <a:r>
              <a:rPr lang="en-US" sz="1800" b="1" dirty="0" smtClean="0">
                <a:solidFill>
                  <a:schemeClr val="tx1">
                    <a:lumMod val="65000"/>
                    <a:lumOff val="35000"/>
                  </a:schemeClr>
                </a:solidFill>
                <a:cs typeface="Times New Roman" pitchFamily="18" charset="0"/>
              </a:rPr>
              <a:t>References: </a:t>
            </a:r>
            <a:r>
              <a:rPr lang="en-US" sz="1800" b="1" dirty="0" err="1" smtClean="0">
                <a:solidFill>
                  <a:schemeClr val="tx1">
                    <a:lumMod val="65000"/>
                    <a:lumOff val="35000"/>
                  </a:schemeClr>
                </a:solidFill>
                <a:cs typeface="Times New Roman" pitchFamily="18" charset="0"/>
              </a:rPr>
              <a:t>Baghdadli</a:t>
            </a:r>
            <a:r>
              <a:rPr lang="en-US" sz="1800" b="1" dirty="0">
                <a:solidFill>
                  <a:schemeClr val="tx1">
                    <a:lumMod val="65000"/>
                    <a:lumOff val="35000"/>
                  </a:schemeClr>
                </a:solidFill>
                <a:cs typeface="Times New Roman" pitchFamily="18" charset="0"/>
              </a:rPr>
              <a:t>, Pascal,  </a:t>
            </a:r>
            <a:r>
              <a:rPr lang="en-US" sz="1800" b="1" dirty="0" err="1">
                <a:solidFill>
                  <a:schemeClr val="tx1">
                    <a:lumMod val="65000"/>
                    <a:lumOff val="35000"/>
                  </a:schemeClr>
                </a:solidFill>
                <a:cs typeface="Times New Roman" pitchFamily="18" charset="0"/>
              </a:rPr>
              <a:t>Grisi</a:t>
            </a:r>
            <a:r>
              <a:rPr lang="en-US" sz="1800" b="1" dirty="0">
                <a:solidFill>
                  <a:schemeClr val="tx1">
                    <a:lumMod val="65000"/>
                    <a:lumOff val="35000"/>
                  </a:schemeClr>
                </a:solidFill>
                <a:cs typeface="Times New Roman" pitchFamily="18" charset="0"/>
              </a:rPr>
              <a:t>, &amp; </a:t>
            </a:r>
            <a:r>
              <a:rPr lang="en-US" sz="1800" b="1" dirty="0" err="1" smtClean="0">
                <a:solidFill>
                  <a:schemeClr val="tx1">
                    <a:lumMod val="65000"/>
                    <a:lumOff val="35000"/>
                  </a:schemeClr>
                </a:solidFill>
                <a:cs typeface="Times New Roman" pitchFamily="18" charset="0"/>
              </a:rPr>
              <a:t>Aussilloux</a:t>
            </a:r>
            <a:r>
              <a:rPr lang="en-US" sz="1800" b="1" dirty="0" smtClean="0">
                <a:solidFill>
                  <a:schemeClr val="tx1">
                    <a:lumMod val="65000"/>
                    <a:lumOff val="35000"/>
                  </a:schemeClr>
                </a:solidFill>
                <a:cs typeface="Times New Roman" pitchFamily="18" charset="0"/>
              </a:rPr>
              <a:t>, 2003; Horner et al., 2002; Kim et al., 2000; </a:t>
            </a:r>
            <a:r>
              <a:rPr lang="en-US" sz="1800" b="1" dirty="0">
                <a:solidFill>
                  <a:schemeClr val="tx1">
                    <a:lumMod val="65000"/>
                    <a:lumOff val="35000"/>
                  </a:schemeClr>
                </a:solidFill>
                <a:cs typeface="Times New Roman" pitchFamily="18" charset="0"/>
              </a:rPr>
              <a:t>Murphy, Healy, &amp;</a:t>
            </a:r>
            <a:r>
              <a:rPr lang="en-US" sz="1800" b="1" dirty="0" smtClean="0">
                <a:solidFill>
                  <a:schemeClr val="tx1">
                    <a:lumMod val="65000"/>
                    <a:lumOff val="35000"/>
                  </a:schemeClr>
                </a:solidFill>
                <a:cs typeface="Times New Roman" pitchFamily="18" charset="0"/>
              </a:rPr>
              <a:t> Leader, 2009; </a:t>
            </a:r>
            <a:r>
              <a:rPr lang="en-US" sz="1800" b="1" dirty="0">
                <a:solidFill>
                  <a:schemeClr val="tx1">
                    <a:lumMod val="65000"/>
                    <a:lumOff val="35000"/>
                  </a:schemeClr>
                </a:solidFill>
                <a:cs typeface="Times New Roman" pitchFamily="18" charset="0"/>
              </a:rPr>
              <a:t>Thompson</a:t>
            </a:r>
            <a:r>
              <a:rPr lang="en-US" sz="1800" b="1" dirty="0" smtClean="0">
                <a:solidFill>
                  <a:schemeClr val="tx1">
                    <a:lumMod val="65000"/>
                    <a:lumOff val="35000"/>
                  </a:schemeClr>
                </a:solidFill>
                <a:cs typeface="Times New Roman" pitchFamily="18" charset="0"/>
              </a:rPr>
              <a:t>, 2009</a:t>
            </a:r>
          </a:p>
        </p:txBody>
      </p:sp>
    </p:spTree>
    <p:extLst>
      <p:ext uri="{BB962C8B-B14F-4D97-AF65-F5344CB8AC3E}">
        <p14:creationId xmlns:p14="http://schemas.microsoft.com/office/powerpoint/2010/main" val="1379734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459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459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459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459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459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459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5" name="Rectangle 3"/>
          <p:cNvSpPr>
            <a:spLocks noGrp="1" noChangeArrowheads="1"/>
          </p:cNvSpPr>
          <p:nvPr>
            <p:ph type="body" idx="1"/>
          </p:nvPr>
        </p:nvSpPr>
        <p:spPr>
          <a:xfrm>
            <a:off x="457200" y="1219200"/>
            <a:ext cx="8229600" cy="5410200"/>
          </a:xfrm>
        </p:spPr>
        <p:txBody>
          <a:bodyPr>
            <a:normAutofit/>
          </a:bodyPr>
          <a:lstStyle/>
          <a:p>
            <a:pPr marL="406400" indent="-406400">
              <a:buNone/>
            </a:pPr>
            <a:r>
              <a:rPr lang="en-US" b="1" dirty="0" smtClean="0">
                <a:solidFill>
                  <a:srgbClr val="2505AD"/>
                </a:solidFill>
                <a:cs typeface="Times New Roman" pitchFamily="18" charset="0"/>
              </a:rPr>
              <a:t>3. An open-ended interview is always part of the process </a:t>
            </a:r>
            <a:r>
              <a:rPr lang="en-US" sz="2400" b="1" dirty="0" smtClean="0">
                <a:solidFill>
                  <a:srgbClr val="2505AD"/>
                </a:solidFill>
                <a:cs typeface="Times New Roman" pitchFamily="18" charset="0"/>
              </a:rPr>
              <a:t>(as is one brief and informal observation)</a:t>
            </a:r>
          </a:p>
          <a:p>
            <a:pPr marL="406400" indent="-406400">
              <a:buNone/>
            </a:pPr>
            <a:endParaRPr lang="en-US" b="1" dirty="0">
              <a:solidFill>
                <a:srgbClr val="C00000"/>
              </a:solidFill>
              <a:cs typeface="Times New Roman" pitchFamily="18" charset="0"/>
            </a:endParaRPr>
          </a:p>
          <a:p>
            <a:pPr marL="406400" indent="-406400">
              <a:buNone/>
            </a:pPr>
            <a:r>
              <a:rPr lang="en-US" b="1" dirty="0" smtClean="0">
                <a:cs typeface="Times New Roman" pitchFamily="18" charset="0"/>
              </a:rPr>
              <a:t>Goals of interview are to:</a:t>
            </a:r>
          </a:p>
          <a:p>
            <a:pPr marL="914400" lvl="1" indent="-514350">
              <a:buFont typeface="+mj-lt"/>
              <a:buAutoNum type="alphaLcParenR"/>
            </a:pPr>
            <a:r>
              <a:rPr lang="en-US" sz="2400" b="1" dirty="0" smtClean="0">
                <a:cs typeface="Times New Roman" pitchFamily="18" charset="0"/>
              </a:rPr>
              <a:t>Develop rapport with parents or teachers</a:t>
            </a:r>
          </a:p>
          <a:p>
            <a:pPr marL="914400" lvl="1" indent="-514350">
              <a:buFont typeface="+mj-lt"/>
              <a:buAutoNum type="alphaLcParenR"/>
            </a:pPr>
            <a:r>
              <a:rPr lang="en-US" sz="2400" b="1" dirty="0">
                <a:cs typeface="Times New Roman" pitchFamily="18" charset="0"/>
              </a:rPr>
              <a:t>Identify idiosyncratic aspects of </a:t>
            </a:r>
            <a:r>
              <a:rPr lang="en-US" sz="2400" b="1" dirty="0" smtClean="0">
                <a:cs typeface="Times New Roman" pitchFamily="18" charset="0"/>
              </a:rPr>
              <a:t>contingencies</a:t>
            </a:r>
          </a:p>
          <a:p>
            <a:pPr marL="914400" lvl="1" indent="-514350">
              <a:buFont typeface="+mj-lt"/>
              <a:buAutoNum type="alphaLcParenR"/>
            </a:pPr>
            <a:r>
              <a:rPr lang="en-US" sz="2400" b="1" dirty="0" smtClean="0">
                <a:cs typeface="Times New Roman" pitchFamily="18" charset="0"/>
              </a:rPr>
              <a:t>Develop “function hunches”</a:t>
            </a:r>
          </a:p>
          <a:p>
            <a:pPr marL="914400" lvl="1" indent="-514350">
              <a:buFont typeface="+mj-lt"/>
              <a:buAutoNum type="alphaLcParenR"/>
            </a:pPr>
            <a:r>
              <a:rPr lang="en-US" sz="2400" b="1" dirty="0">
                <a:cs typeface="Times New Roman" pitchFamily="18" charset="0"/>
              </a:rPr>
              <a:t>S</a:t>
            </a:r>
            <a:r>
              <a:rPr lang="en-US" sz="2400" b="1" dirty="0" smtClean="0">
                <a:cs typeface="Times New Roman" pitchFamily="18" charset="0"/>
              </a:rPr>
              <a:t>et up a safe and efficient analyses</a:t>
            </a:r>
          </a:p>
          <a:p>
            <a:pPr marL="914400" lvl="1" indent="-514350">
              <a:buFont typeface="+mj-lt"/>
              <a:buAutoNum type="alphaLcParenR"/>
            </a:pPr>
            <a:endParaRPr lang="en-US" sz="2400" b="1" dirty="0">
              <a:cs typeface="Times New Roman" pitchFamily="18" charset="0"/>
            </a:endParaRPr>
          </a:p>
          <a:p>
            <a:pPr marL="514350" indent="-514350"/>
            <a:r>
              <a:rPr lang="en-US" sz="2600" b="1" i="1" dirty="0">
                <a:cs typeface="Times New Roman" pitchFamily="18" charset="0"/>
              </a:rPr>
              <a:t>I</a:t>
            </a:r>
            <a:r>
              <a:rPr lang="en-US" sz="2600" b="1" i="1" dirty="0" smtClean="0">
                <a:cs typeface="Times New Roman" pitchFamily="18" charset="0"/>
              </a:rPr>
              <a:t>nterviews </a:t>
            </a:r>
            <a:r>
              <a:rPr lang="en-US" sz="2600" b="1" dirty="0" smtClean="0">
                <a:cs typeface="Times New Roman" pitchFamily="18" charset="0"/>
              </a:rPr>
              <a:t>allow </a:t>
            </a:r>
            <a:r>
              <a:rPr lang="en-US" sz="2600" b="1" dirty="0">
                <a:cs typeface="Times New Roman" pitchFamily="18" charset="0"/>
              </a:rPr>
              <a:t>for </a:t>
            </a:r>
            <a:r>
              <a:rPr lang="en-US" sz="2600" b="1" u="sng" dirty="0">
                <a:cs typeface="Times New Roman" pitchFamily="18" charset="0"/>
              </a:rPr>
              <a:t>discoveries </a:t>
            </a:r>
            <a:r>
              <a:rPr lang="en-US" sz="2600" b="1" dirty="0">
                <a:cs typeface="Times New Roman" pitchFamily="18" charset="0"/>
              </a:rPr>
              <a:t>which can then be verified </a:t>
            </a:r>
            <a:r>
              <a:rPr lang="en-US" sz="2600" b="1" dirty="0" smtClean="0">
                <a:cs typeface="Times New Roman" pitchFamily="18" charset="0"/>
              </a:rPr>
              <a:t>(or not) in </a:t>
            </a:r>
            <a:r>
              <a:rPr lang="en-US" sz="2600" b="1" dirty="0">
                <a:cs typeface="Times New Roman" pitchFamily="18" charset="0"/>
              </a:rPr>
              <a:t>a functional analysis</a:t>
            </a:r>
          </a:p>
          <a:p>
            <a:pPr marL="400050" lvl="1" indent="0">
              <a:buNone/>
            </a:pPr>
            <a:endParaRPr lang="en-US" sz="2400" b="1" dirty="0" smtClean="0">
              <a:cs typeface="Times New Roman" pitchFamily="18" charset="0"/>
            </a:endParaRPr>
          </a:p>
        </p:txBody>
      </p:sp>
      <p:sp>
        <p:nvSpPr>
          <p:cNvPr id="3" name="Rectangle 2"/>
          <p:cNvSpPr>
            <a:spLocks noGrp="1" noChangeArrowheads="1"/>
          </p:cNvSpPr>
          <p:nvPr>
            <p:ph type="title"/>
          </p:nvPr>
        </p:nvSpPr>
        <p:spPr>
          <a:xfrm>
            <a:off x="0" y="274638"/>
            <a:ext cx="9144000" cy="715962"/>
          </a:xfrm>
        </p:spPr>
        <p:txBody>
          <a:bodyPr>
            <a:noAutofit/>
          </a:bodyPr>
          <a:lstStyle/>
          <a:p>
            <a:r>
              <a:rPr lang="en-US" sz="3600" b="1" dirty="0" smtClean="0">
                <a:cs typeface="Times New Roman" pitchFamily="18" charset="0"/>
              </a:rPr>
              <a:t>Some Important Aspects of our Approach</a:t>
            </a:r>
          </a:p>
        </p:txBody>
      </p:sp>
    </p:spTree>
    <p:extLst>
      <p:ext uri="{BB962C8B-B14F-4D97-AF65-F5344CB8AC3E}">
        <p14:creationId xmlns:p14="http://schemas.microsoft.com/office/powerpoint/2010/main" val="182843496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5" name="Rectangle 3"/>
          <p:cNvSpPr>
            <a:spLocks noGrp="1" noChangeArrowheads="1"/>
          </p:cNvSpPr>
          <p:nvPr>
            <p:ph type="body" idx="1"/>
          </p:nvPr>
        </p:nvSpPr>
        <p:spPr>
          <a:xfrm>
            <a:off x="457200" y="1219200"/>
            <a:ext cx="8229600" cy="5410200"/>
          </a:xfrm>
        </p:spPr>
        <p:txBody>
          <a:bodyPr>
            <a:normAutofit/>
          </a:bodyPr>
          <a:lstStyle/>
          <a:p>
            <a:pPr marL="406400" indent="-406400">
              <a:buNone/>
            </a:pPr>
            <a:r>
              <a:rPr lang="en-US" b="1" dirty="0">
                <a:solidFill>
                  <a:srgbClr val="C00000"/>
                </a:solidFill>
                <a:cs typeface="Times New Roman" pitchFamily="18" charset="0"/>
              </a:rPr>
              <a:t>4</a:t>
            </a:r>
            <a:r>
              <a:rPr lang="en-US" b="1" dirty="0" smtClean="0">
                <a:solidFill>
                  <a:srgbClr val="C00000"/>
                </a:solidFill>
                <a:cs typeface="Times New Roman" pitchFamily="18" charset="0"/>
              </a:rPr>
              <a:t>. A standard 4 or 5 condition analysis (with the play condition as the control, e.g., Iwata et al., 1982) is never part of the process	</a:t>
            </a:r>
          </a:p>
          <a:p>
            <a:pPr marL="406400" indent="-406400">
              <a:buNone/>
            </a:pPr>
            <a:endParaRPr lang="en-US" b="1" i="0" dirty="0" smtClean="0">
              <a:solidFill>
                <a:srgbClr val="C00000"/>
              </a:solidFill>
              <a:cs typeface="Times New Roman" pitchFamily="18" charset="0"/>
            </a:endParaRPr>
          </a:p>
          <a:p>
            <a:pPr marL="406400" indent="-406400">
              <a:buNone/>
            </a:pPr>
            <a:r>
              <a:rPr lang="en-US" b="1" dirty="0" smtClean="0">
                <a:cs typeface="Times New Roman" pitchFamily="18" charset="0"/>
              </a:rPr>
              <a:t>	Probably a mistake to standardize a powerful and flexible tool like a functional analysis</a:t>
            </a:r>
            <a:endParaRPr lang="en-US" b="1" i="0" dirty="0" smtClean="0">
              <a:cs typeface="Times New Roman" pitchFamily="18" charset="0"/>
            </a:endParaRPr>
          </a:p>
        </p:txBody>
      </p:sp>
      <p:sp>
        <p:nvSpPr>
          <p:cNvPr id="3" name="Rectangle 2"/>
          <p:cNvSpPr>
            <a:spLocks noGrp="1" noChangeArrowheads="1"/>
          </p:cNvSpPr>
          <p:nvPr>
            <p:ph type="title"/>
          </p:nvPr>
        </p:nvSpPr>
        <p:spPr>
          <a:xfrm>
            <a:off x="0" y="274638"/>
            <a:ext cx="9144000" cy="715962"/>
          </a:xfrm>
        </p:spPr>
        <p:txBody>
          <a:bodyPr>
            <a:noAutofit/>
          </a:bodyPr>
          <a:lstStyle/>
          <a:p>
            <a:r>
              <a:rPr lang="en-US" sz="3600" b="1" dirty="0" smtClean="0">
                <a:cs typeface="Times New Roman" pitchFamily="18" charset="0"/>
              </a:rPr>
              <a:t>Some Important Aspects of our Approach</a:t>
            </a:r>
          </a:p>
        </p:txBody>
      </p:sp>
    </p:spTree>
    <p:extLst>
      <p:ext uri="{BB962C8B-B14F-4D97-AF65-F5344CB8AC3E}">
        <p14:creationId xmlns:p14="http://schemas.microsoft.com/office/powerpoint/2010/main" val="369690608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5" name="Rectangle 3"/>
          <p:cNvSpPr>
            <a:spLocks noGrp="1" noChangeArrowheads="1"/>
          </p:cNvSpPr>
          <p:nvPr>
            <p:ph type="body" idx="1"/>
          </p:nvPr>
        </p:nvSpPr>
        <p:spPr>
          <a:xfrm>
            <a:off x="457200" y="1219200"/>
            <a:ext cx="8229600" cy="5410200"/>
          </a:xfrm>
        </p:spPr>
        <p:txBody>
          <a:bodyPr>
            <a:normAutofit/>
          </a:bodyPr>
          <a:lstStyle/>
          <a:p>
            <a:pPr marL="406400" indent="-406400">
              <a:buNone/>
            </a:pPr>
            <a:r>
              <a:rPr lang="en-US" b="1" dirty="0" smtClean="0">
                <a:solidFill>
                  <a:srgbClr val="2505AD"/>
                </a:solidFill>
                <a:cs typeface="Times New Roman" pitchFamily="18" charset="0"/>
              </a:rPr>
              <a:t>5. A two-condition analysis designed from the open-ended interview is always part of the process (i.e., an interview-informed analysis)</a:t>
            </a:r>
          </a:p>
          <a:p>
            <a:pPr lvl="0">
              <a:buNone/>
              <a:defRPr/>
            </a:pPr>
            <a:endParaRPr lang="en-US" sz="2400" b="1" u="sng" dirty="0" smtClean="0">
              <a:solidFill>
                <a:srgbClr val="2505AD"/>
              </a:solidFill>
              <a:cs typeface="Times New Roman" pitchFamily="18" charset="0"/>
            </a:endParaRPr>
          </a:p>
          <a:p>
            <a:pPr lvl="0">
              <a:buNone/>
              <a:defRPr/>
            </a:pPr>
            <a:r>
              <a:rPr lang="en-US" sz="2400" b="1" u="sng" dirty="0" smtClean="0">
                <a:cs typeface="Times New Roman" pitchFamily="18" charset="0"/>
              </a:rPr>
              <a:t>Functional </a:t>
            </a:r>
            <a:r>
              <a:rPr lang="en-US" sz="2400" b="1" u="sng" dirty="0">
                <a:cs typeface="Times New Roman" pitchFamily="18" charset="0"/>
              </a:rPr>
              <a:t>analysis:</a:t>
            </a:r>
          </a:p>
          <a:p>
            <a:pPr lvl="0">
              <a:buNone/>
              <a:defRPr/>
            </a:pPr>
            <a:r>
              <a:rPr lang="en-US" sz="2400" b="1" dirty="0">
                <a:cs typeface="Times New Roman" pitchFamily="18" charset="0"/>
              </a:rPr>
              <a:t>Direct observation of behavior under at least </a:t>
            </a:r>
            <a:r>
              <a:rPr lang="en-US" sz="2400" b="1" i="1" dirty="0">
                <a:solidFill>
                  <a:schemeClr val="tx2">
                    <a:lumMod val="50000"/>
                  </a:schemeClr>
                </a:solidFill>
                <a:effectLst>
                  <a:outerShdw blurRad="38100" dist="38100" dir="2700000" algn="tl">
                    <a:srgbClr val="000000">
                      <a:alpha val="43137"/>
                    </a:srgbClr>
                  </a:outerShdw>
                </a:effectLst>
                <a:cs typeface="Times New Roman" pitchFamily="18" charset="0"/>
              </a:rPr>
              <a:t>two</a:t>
            </a:r>
            <a:r>
              <a:rPr lang="en-US" sz="2400" b="1" dirty="0">
                <a:solidFill>
                  <a:schemeClr val="tx2">
                    <a:lumMod val="50000"/>
                  </a:schemeClr>
                </a:solidFill>
                <a:effectLst>
                  <a:outerShdw blurRad="38100" dist="38100" dir="2700000" algn="tl">
                    <a:srgbClr val="000000">
                      <a:alpha val="43137"/>
                    </a:srgbClr>
                  </a:outerShdw>
                </a:effectLst>
                <a:cs typeface="Times New Roman" pitchFamily="18" charset="0"/>
              </a:rPr>
              <a:t> </a:t>
            </a:r>
            <a:r>
              <a:rPr lang="en-US" sz="2400" b="1" dirty="0">
                <a:cs typeface="Times New Roman" pitchFamily="18" charset="0"/>
              </a:rPr>
              <a:t>conditions in which some event is manipulated</a:t>
            </a:r>
          </a:p>
          <a:p>
            <a:pPr lvl="0">
              <a:buNone/>
              <a:defRPr/>
            </a:pPr>
            <a:endParaRPr lang="en-US" sz="1200" b="1" u="sng" dirty="0">
              <a:cs typeface="Times New Roman" pitchFamily="18" charset="0"/>
            </a:endParaRPr>
          </a:p>
          <a:p>
            <a:pPr lvl="0">
              <a:buNone/>
              <a:defRPr/>
            </a:pPr>
            <a:r>
              <a:rPr lang="en-US" sz="2400" b="1" u="sng" dirty="0">
                <a:cs typeface="Times New Roman" pitchFamily="18" charset="0"/>
              </a:rPr>
              <a:t>Two Conditions:</a:t>
            </a:r>
          </a:p>
          <a:p>
            <a:pPr marL="798513" lvl="0" indent="-798513">
              <a:buNone/>
              <a:defRPr/>
            </a:pPr>
            <a:r>
              <a:rPr lang="en-US" sz="2400" b="1" dirty="0">
                <a:cs typeface="Times New Roman" pitchFamily="18" charset="0"/>
              </a:rPr>
              <a:t>Test: </a:t>
            </a:r>
            <a:r>
              <a:rPr lang="en-US" sz="2400" b="1" dirty="0" smtClean="0">
                <a:cs typeface="Times New Roman" pitchFamily="18" charset="0"/>
              </a:rPr>
              <a:t>	</a:t>
            </a:r>
            <a:r>
              <a:rPr lang="en-US" sz="2400" dirty="0" smtClean="0">
                <a:cs typeface="Times New Roman" pitchFamily="18" charset="0"/>
              </a:rPr>
              <a:t>Contains the contingency thought to maintain severe problem behavior</a:t>
            </a:r>
          </a:p>
          <a:p>
            <a:pPr marL="1262063" lvl="0" indent="-1262063">
              <a:buNone/>
            </a:pPr>
            <a:r>
              <a:rPr lang="en-US" sz="2400" b="1" dirty="0" smtClean="0">
                <a:cs typeface="Times New Roman" pitchFamily="18" charset="0"/>
              </a:rPr>
              <a:t>Control: </a:t>
            </a:r>
            <a:r>
              <a:rPr lang="en-US" sz="2400" i="1" dirty="0" smtClean="0">
                <a:cs typeface="Times New Roman" pitchFamily="18" charset="0"/>
              </a:rPr>
              <a:t>Does not </a:t>
            </a:r>
            <a:r>
              <a:rPr lang="en-US" sz="2400" dirty="0" smtClean="0">
                <a:cs typeface="Times New Roman" pitchFamily="18" charset="0"/>
              </a:rPr>
              <a:t>contain the contingency thought to maintain severe problem behavior</a:t>
            </a:r>
            <a:endParaRPr lang="en-US" b="1" dirty="0" smtClean="0">
              <a:solidFill>
                <a:srgbClr val="C00000"/>
              </a:solidFill>
              <a:cs typeface="Times New Roman" pitchFamily="18" charset="0"/>
            </a:endParaRPr>
          </a:p>
          <a:p>
            <a:pPr marL="406400" indent="-406400">
              <a:buNone/>
            </a:pPr>
            <a:endParaRPr lang="en-US" b="1" i="0" dirty="0" smtClean="0">
              <a:solidFill>
                <a:srgbClr val="C00000"/>
              </a:solidFill>
              <a:cs typeface="Times New Roman" pitchFamily="18" charset="0"/>
            </a:endParaRPr>
          </a:p>
        </p:txBody>
      </p:sp>
      <p:sp>
        <p:nvSpPr>
          <p:cNvPr id="3" name="Rectangle 2"/>
          <p:cNvSpPr>
            <a:spLocks noGrp="1" noChangeArrowheads="1"/>
          </p:cNvSpPr>
          <p:nvPr>
            <p:ph type="title"/>
          </p:nvPr>
        </p:nvSpPr>
        <p:spPr>
          <a:xfrm>
            <a:off x="0" y="274638"/>
            <a:ext cx="9144000" cy="715962"/>
          </a:xfrm>
        </p:spPr>
        <p:txBody>
          <a:bodyPr>
            <a:noAutofit/>
          </a:bodyPr>
          <a:lstStyle/>
          <a:p>
            <a:r>
              <a:rPr lang="en-US" sz="3600" b="1" dirty="0" smtClean="0">
                <a:cs typeface="Times New Roman" pitchFamily="18" charset="0"/>
              </a:rPr>
              <a:t>Some Important Aspects of our Approach</a:t>
            </a:r>
          </a:p>
        </p:txBody>
      </p:sp>
    </p:spTree>
    <p:extLst>
      <p:ext uri="{BB962C8B-B14F-4D97-AF65-F5344CB8AC3E}">
        <p14:creationId xmlns:p14="http://schemas.microsoft.com/office/powerpoint/2010/main" val="422813625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5" name="Rectangle 3"/>
          <p:cNvSpPr>
            <a:spLocks noGrp="1" noChangeArrowheads="1"/>
          </p:cNvSpPr>
          <p:nvPr>
            <p:ph type="body" idx="1"/>
          </p:nvPr>
        </p:nvSpPr>
        <p:spPr>
          <a:xfrm>
            <a:off x="457200" y="1219200"/>
            <a:ext cx="8229600" cy="5410200"/>
          </a:xfrm>
        </p:spPr>
        <p:txBody>
          <a:bodyPr>
            <a:normAutofit/>
          </a:bodyPr>
          <a:lstStyle/>
          <a:p>
            <a:pPr marL="406400" indent="-406400">
              <a:buNone/>
            </a:pPr>
            <a:r>
              <a:rPr lang="en-US" b="1" dirty="0" smtClean="0">
                <a:solidFill>
                  <a:srgbClr val="2505AD"/>
                </a:solidFill>
                <a:cs typeface="Times New Roman" pitchFamily="18" charset="0"/>
              </a:rPr>
              <a:t>6. We </a:t>
            </a:r>
            <a:r>
              <a:rPr lang="en-US" b="1" u="sng" dirty="0" smtClean="0">
                <a:solidFill>
                  <a:srgbClr val="2505AD"/>
                </a:solidFill>
                <a:cs typeface="Times New Roman" pitchFamily="18" charset="0"/>
              </a:rPr>
              <a:t>synthesize </a:t>
            </a:r>
            <a:r>
              <a:rPr lang="en-US" b="1" dirty="0" smtClean="0">
                <a:solidFill>
                  <a:srgbClr val="2505AD"/>
                </a:solidFill>
                <a:cs typeface="Times New Roman" pitchFamily="18" charset="0"/>
              </a:rPr>
              <a:t>multiple contingencies into one test condition, if the interview suggests the contingencies are operating simultaneously</a:t>
            </a:r>
            <a:r>
              <a:rPr lang="en-US" sz="1200" b="1" dirty="0">
                <a:solidFill>
                  <a:srgbClr val="C00000"/>
                </a:solidFill>
                <a:cs typeface="Times New Roman" pitchFamily="18" charset="0"/>
              </a:rPr>
              <a:t>	</a:t>
            </a:r>
            <a:r>
              <a:rPr lang="en-US" sz="1200" b="1" dirty="0" smtClean="0">
                <a:solidFill>
                  <a:srgbClr val="C00000"/>
                </a:solidFill>
                <a:cs typeface="Times New Roman" pitchFamily="18" charset="0"/>
              </a:rPr>
              <a:t>	</a:t>
            </a:r>
          </a:p>
          <a:p>
            <a:pPr lvl="0">
              <a:buNone/>
              <a:defRPr/>
            </a:pPr>
            <a:r>
              <a:rPr lang="en-US" sz="2000" b="1" dirty="0" smtClean="0">
                <a:cs typeface="Times New Roman" pitchFamily="18" charset="0"/>
              </a:rPr>
              <a:t> </a:t>
            </a:r>
            <a:endParaRPr lang="en-US" sz="2400" b="1" dirty="0">
              <a:cs typeface="Times New Roman" pitchFamily="18" charset="0"/>
            </a:endParaRPr>
          </a:p>
        </p:txBody>
      </p:sp>
      <p:sp>
        <p:nvSpPr>
          <p:cNvPr id="3" name="Rectangle 2"/>
          <p:cNvSpPr>
            <a:spLocks noGrp="1" noChangeArrowheads="1"/>
          </p:cNvSpPr>
          <p:nvPr>
            <p:ph type="title"/>
          </p:nvPr>
        </p:nvSpPr>
        <p:spPr>
          <a:xfrm>
            <a:off x="0" y="274638"/>
            <a:ext cx="9144000" cy="715962"/>
          </a:xfrm>
        </p:spPr>
        <p:txBody>
          <a:bodyPr>
            <a:noAutofit/>
          </a:bodyPr>
          <a:lstStyle/>
          <a:p>
            <a:r>
              <a:rPr lang="en-US" sz="3600" b="1" dirty="0" smtClean="0">
                <a:cs typeface="Times New Roman" pitchFamily="18" charset="0"/>
              </a:rPr>
              <a:t>Some Important Aspects of our Approach</a:t>
            </a:r>
          </a:p>
        </p:txBody>
      </p:sp>
    </p:spTree>
    <p:extLst>
      <p:ext uri="{BB962C8B-B14F-4D97-AF65-F5344CB8AC3E}">
        <p14:creationId xmlns:p14="http://schemas.microsoft.com/office/powerpoint/2010/main" val="16589110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715962"/>
          </a:xfrm>
        </p:spPr>
        <p:txBody>
          <a:bodyPr>
            <a:noAutofit/>
          </a:bodyPr>
          <a:lstStyle/>
          <a:p>
            <a:r>
              <a:rPr lang="en-US" sz="3600" b="1" dirty="0" smtClean="0">
                <a:cs typeface="Times New Roman" pitchFamily="18" charset="0"/>
              </a:rPr>
              <a:t>Why might problem behavior occur?</a:t>
            </a:r>
          </a:p>
        </p:txBody>
      </p:sp>
      <p:sp>
        <p:nvSpPr>
          <p:cNvPr id="494595" name="Rectangle 3"/>
          <p:cNvSpPr>
            <a:spLocks noGrp="1" noChangeArrowheads="1"/>
          </p:cNvSpPr>
          <p:nvPr>
            <p:ph type="body" idx="1"/>
          </p:nvPr>
        </p:nvSpPr>
        <p:spPr>
          <a:xfrm>
            <a:off x="457200" y="1219200"/>
            <a:ext cx="8229600" cy="5410200"/>
          </a:xfrm>
        </p:spPr>
        <p:txBody>
          <a:bodyPr>
            <a:normAutofit fontScale="92500" lnSpcReduction="20000"/>
          </a:bodyPr>
          <a:lstStyle/>
          <a:p>
            <a:r>
              <a:rPr lang="en-US" b="1" dirty="0" smtClean="0"/>
              <a:t>Single contingencies:</a:t>
            </a:r>
          </a:p>
          <a:p>
            <a:endParaRPr lang="en-US" sz="800" b="1" dirty="0" smtClean="0"/>
          </a:p>
          <a:p>
            <a:pPr marL="514350" indent="-514350">
              <a:lnSpc>
                <a:spcPct val="110000"/>
              </a:lnSpc>
              <a:spcBef>
                <a:spcPts val="0"/>
              </a:spcBef>
              <a:buFont typeface="+mj-lt"/>
              <a:buAutoNum type="arabicPeriod"/>
            </a:pPr>
            <a:r>
              <a:rPr lang="en-US" sz="2600" b="1" dirty="0">
                <a:solidFill>
                  <a:srgbClr val="C00000"/>
                </a:solidFill>
              </a:rPr>
              <a:t>A</a:t>
            </a:r>
            <a:r>
              <a:rPr lang="en-US" sz="2600" b="1" dirty="0" smtClean="0">
                <a:solidFill>
                  <a:srgbClr val="C00000"/>
                </a:solidFill>
              </a:rPr>
              <a:t>ttention </a:t>
            </a:r>
            <a:r>
              <a:rPr lang="en-US" sz="2600" b="1" dirty="0">
                <a:solidFill>
                  <a:srgbClr val="C00000"/>
                </a:solidFill>
              </a:rPr>
              <a:t>or </a:t>
            </a:r>
            <a:r>
              <a:rPr lang="en-US" sz="2600" b="1" dirty="0" smtClean="0">
                <a:solidFill>
                  <a:srgbClr val="C00000"/>
                </a:solidFill>
              </a:rPr>
              <a:t>toys </a:t>
            </a:r>
            <a:r>
              <a:rPr lang="en-US" sz="2600" b="1" dirty="0" smtClean="0">
                <a:solidFill>
                  <a:schemeClr val="tx1">
                    <a:lumMod val="75000"/>
                    <a:lumOff val="25000"/>
                  </a:schemeClr>
                </a:solidFill>
              </a:rPr>
              <a:t>(</a:t>
            </a:r>
            <a:r>
              <a:rPr lang="en-US" sz="2600" b="1" dirty="0">
                <a:solidFill>
                  <a:schemeClr val="tx1">
                    <a:lumMod val="75000"/>
                    <a:lumOff val="25000"/>
                  </a:schemeClr>
                </a:solidFill>
              </a:rPr>
              <a:t>s</a:t>
            </a:r>
            <a:r>
              <a:rPr lang="en-US" sz="2600" b="1" dirty="0" smtClean="0">
                <a:solidFill>
                  <a:schemeClr val="tx1">
                    <a:lumMod val="75000"/>
                    <a:lumOff val="25000"/>
                  </a:schemeClr>
                </a:solidFill>
              </a:rPr>
              <a:t>ocial-positive reinforcement)</a:t>
            </a:r>
            <a:endParaRPr lang="en-US" sz="800" b="1" dirty="0" smtClean="0">
              <a:solidFill>
                <a:srgbClr val="C00000"/>
              </a:solidFill>
            </a:endParaRPr>
          </a:p>
          <a:p>
            <a:pPr marL="514350" indent="-514350">
              <a:lnSpc>
                <a:spcPct val="110000"/>
              </a:lnSpc>
              <a:spcBef>
                <a:spcPts val="0"/>
              </a:spcBef>
              <a:buFont typeface="+mj-lt"/>
              <a:buAutoNum type="arabicPeriod"/>
            </a:pPr>
            <a:r>
              <a:rPr lang="en-US" sz="2600" b="1" dirty="0" smtClean="0">
                <a:solidFill>
                  <a:srgbClr val="C00000"/>
                </a:solidFill>
              </a:rPr>
              <a:t>Escape/avoidance </a:t>
            </a:r>
            <a:r>
              <a:rPr lang="en-US" sz="2600" b="1" dirty="0" smtClean="0">
                <a:solidFill>
                  <a:schemeClr val="tx1">
                    <a:lumMod val="75000"/>
                    <a:lumOff val="25000"/>
                  </a:schemeClr>
                </a:solidFill>
              </a:rPr>
              <a:t>(social-negative reinforcement)</a:t>
            </a:r>
            <a:endParaRPr lang="en-US" sz="800" b="1" dirty="0" smtClean="0">
              <a:solidFill>
                <a:srgbClr val="C00000"/>
              </a:solidFill>
            </a:endParaRPr>
          </a:p>
          <a:p>
            <a:pPr marL="514350" indent="-514350">
              <a:lnSpc>
                <a:spcPct val="110000"/>
              </a:lnSpc>
              <a:spcBef>
                <a:spcPts val="0"/>
              </a:spcBef>
              <a:buFont typeface="+mj-lt"/>
              <a:buAutoNum type="arabicPeriod"/>
            </a:pPr>
            <a:r>
              <a:rPr lang="en-US" sz="2600" b="1" dirty="0" smtClean="0">
                <a:solidFill>
                  <a:srgbClr val="C00000"/>
                </a:solidFill>
              </a:rPr>
              <a:t>Sensory/non-social </a:t>
            </a:r>
            <a:r>
              <a:rPr lang="en-US" sz="2600" b="1" dirty="0" smtClean="0">
                <a:solidFill>
                  <a:schemeClr val="tx1">
                    <a:lumMod val="75000"/>
                    <a:lumOff val="25000"/>
                  </a:schemeClr>
                </a:solidFill>
              </a:rPr>
              <a:t>(automatic reinforcement)</a:t>
            </a:r>
          </a:p>
          <a:p>
            <a:pPr marL="514350" indent="-514350">
              <a:buFont typeface="+mj-lt"/>
              <a:buAutoNum type="arabicPeriod"/>
            </a:pPr>
            <a:endParaRPr lang="en-US" sz="1700" b="1" dirty="0" smtClean="0">
              <a:solidFill>
                <a:schemeClr val="tx1">
                  <a:lumMod val="75000"/>
                  <a:lumOff val="25000"/>
                </a:schemeClr>
              </a:solidFill>
            </a:endParaRPr>
          </a:p>
          <a:p>
            <a:r>
              <a:rPr lang="en-US" b="1" i="0" dirty="0" smtClean="0">
                <a:cs typeface="Times New Roman" pitchFamily="18" charset="0"/>
              </a:rPr>
              <a:t>Combinatorial contingencies:</a:t>
            </a:r>
          </a:p>
          <a:p>
            <a:pPr marL="514350" indent="-514350">
              <a:buFont typeface="+mj-lt"/>
              <a:buAutoNum type="arabicPeriod"/>
            </a:pPr>
            <a:r>
              <a:rPr lang="en-US" sz="2600" b="1" dirty="0" smtClean="0">
                <a:solidFill>
                  <a:srgbClr val="2505AD"/>
                </a:solidFill>
                <a:cs typeface="Times New Roman" pitchFamily="18" charset="0"/>
              </a:rPr>
              <a:t>Attention </a:t>
            </a:r>
            <a:r>
              <a:rPr lang="en-US" sz="2600" b="1" i="1" dirty="0" smtClean="0">
                <a:solidFill>
                  <a:srgbClr val="2505AD"/>
                </a:solidFill>
                <a:cs typeface="Times New Roman" pitchFamily="18" charset="0"/>
              </a:rPr>
              <a:t>and</a:t>
            </a:r>
            <a:r>
              <a:rPr lang="en-US" sz="2600" b="1" dirty="0" smtClean="0">
                <a:solidFill>
                  <a:srgbClr val="2505AD"/>
                </a:solidFill>
                <a:cs typeface="Times New Roman" pitchFamily="18" charset="0"/>
              </a:rPr>
              <a:t> Toys</a:t>
            </a:r>
          </a:p>
          <a:p>
            <a:pPr marL="514350" indent="-514350">
              <a:buFont typeface="+mj-lt"/>
              <a:buAutoNum type="arabicPeriod"/>
            </a:pPr>
            <a:r>
              <a:rPr lang="en-US" sz="2600" b="1" i="0" dirty="0" smtClean="0">
                <a:solidFill>
                  <a:srgbClr val="2505AD"/>
                </a:solidFill>
                <a:cs typeface="Times New Roman" pitchFamily="18" charset="0"/>
              </a:rPr>
              <a:t>Escape </a:t>
            </a:r>
            <a:r>
              <a:rPr lang="en-US" sz="2600" b="1" i="1" dirty="0" smtClean="0">
                <a:solidFill>
                  <a:srgbClr val="2505AD"/>
                </a:solidFill>
                <a:cs typeface="Times New Roman" pitchFamily="18" charset="0"/>
              </a:rPr>
              <a:t>to</a:t>
            </a:r>
            <a:r>
              <a:rPr lang="en-US" sz="2600" b="1" i="0" dirty="0" smtClean="0">
                <a:solidFill>
                  <a:srgbClr val="2505AD"/>
                </a:solidFill>
                <a:cs typeface="Times New Roman" pitchFamily="18" charset="0"/>
              </a:rPr>
              <a:t> toys</a:t>
            </a:r>
          </a:p>
          <a:p>
            <a:pPr marL="514350" indent="-514350">
              <a:buFont typeface="+mj-lt"/>
              <a:buAutoNum type="arabicPeriod"/>
            </a:pPr>
            <a:r>
              <a:rPr lang="en-US" sz="2600" b="1" dirty="0" smtClean="0">
                <a:solidFill>
                  <a:srgbClr val="2505AD"/>
                </a:solidFill>
                <a:cs typeface="Times New Roman" pitchFamily="18" charset="0"/>
              </a:rPr>
              <a:t>Escape </a:t>
            </a:r>
            <a:r>
              <a:rPr lang="en-US" sz="2600" b="1" i="1" dirty="0" smtClean="0">
                <a:solidFill>
                  <a:srgbClr val="2505AD"/>
                </a:solidFill>
                <a:cs typeface="Times New Roman" pitchFamily="18" charset="0"/>
              </a:rPr>
              <a:t>to</a:t>
            </a:r>
            <a:r>
              <a:rPr lang="en-US" sz="2600" b="1" dirty="0" smtClean="0">
                <a:solidFill>
                  <a:srgbClr val="2505AD"/>
                </a:solidFill>
                <a:cs typeface="Times New Roman" pitchFamily="18" charset="0"/>
              </a:rPr>
              <a:t> toys </a:t>
            </a:r>
            <a:r>
              <a:rPr lang="en-US" sz="2600" b="1" i="1" dirty="0" smtClean="0">
                <a:solidFill>
                  <a:srgbClr val="2505AD"/>
                </a:solidFill>
                <a:cs typeface="Times New Roman" pitchFamily="18" charset="0"/>
              </a:rPr>
              <a:t>and </a:t>
            </a:r>
            <a:r>
              <a:rPr lang="en-US" sz="2600" b="1" dirty="0" smtClean="0">
                <a:solidFill>
                  <a:srgbClr val="2505AD"/>
                </a:solidFill>
                <a:cs typeface="Times New Roman" pitchFamily="18" charset="0"/>
              </a:rPr>
              <a:t>attention</a:t>
            </a:r>
          </a:p>
          <a:p>
            <a:pPr marL="514350" indent="-514350">
              <a:buFont typeface="+mj-lt"/>
              <a:buAutoNum type="arabicPeriod"/>
            </a:pPr>
            <a:r>
              <a:rPr lang="en-US" sz="2600" b="1" i="0" dirty="0" smtClean="0">
                <a:solidFill>
                  <a:srgbClr val="2505AD"/>
                </a:solidFill>
                <a:cs typeface="Times New Roman" pitchFamily="18" charset="0"/>
              </a:rPr>
              <a:t>Escape </a:t>
            </a:r>
            <a:r>
              <a:rPr lang="en-US" sz="2600" b="1" i="1" dirty="0" smtClean="0">
                <a:solidFill>
                  <a:srgbClr val="2505AD"/>
                </a:solidFill>
                <a:cs typeface="Times New Roman" pitchFamily="18" charset="0"/>
              </a:rPr>
              <a:t>to</a:t>
            </a:r>
            <a:r>
              <a:rPr lang="en-US" sz="2600" b="1" i="0" dirty="0" smtClean="0">
                <a:solidFill>
                  <a:srgbClr val="2505AD"/>
                </a:solidFill>
                <a:cs typeface="Times New Roman" pitchFamily="18" charset="0"/>
              </a:rPr>
              <a:t> automatic reinforcement</a:t>
            </a:r>
          </a:p>
          <a:p>
            <a:pPr marL="514350" indent="-514350">
              <a:buFont typeface="+mj-lt"/>
              <a:buAutoNum type="arabicPeriod"/>
            </a:pPr>
            <a:r>
              <a:rPr lang="en-US" sz="2600" b="1" dirty="0" smtClean="0">
                <a:solidFill>
                  <a:srgbClr val="2505AD"/>
                </a:solidFill>
                <a:cs typeface="Times New Roman" pitchFamily="18" charset="0"/>
              </a:rPr>
              <a:t>Compliance with </a:t>
            </a:r>
            <a:r>
              <a:rPr lang="en-US" sz="2600" b="1" dirty="0" err="1">
                <a:solidFill>
                  <a:srgbClr val="2505AD"/>
                </a:solidFill>
                <a:cs typeface="Times New Roman" pitchFamily="18" charset="0"/>
              </a:rPr>
              <a:t>m</a:t>
            </a:r>
            <a:r>
              <a:rPr lang="en-US" sz="2600" b="1" dirty="0" err="1" smtClean="0">
                <a:solidFill>
                  <a:srgbClr val="2505AD"/>
                </a:solidFill>
                <a:cs typeface="Times New Roman" pitchFamily="18" charset="0"/>
              </a:rPr>
              <a:t>ands</a:t>
            </a:r>
            <a:endParaRPr lang="en-US" sz="2600" b="1" dirty="0" smtClean="0">
              <a:solidFill>
                <a:srgbClr val="2505AD"/>
              </a:solidFill>
              <a:cs typeface="Times New Roman" pitchFamily="18" charset="0"/>
            </a:endParaRPr>
          </a:p>
          <a:p>
            <a:pPr marL="514350" indent="-514350">
              <a:buFont typeface="+mj-lt"/>
              <a:buAutoNum type="arabicPeriod"/>
            </a:pPr>
            <a:r>
              <a:rPr lang="en-US" sz="2600" b="1" i="0" dirty="0" smtClean="0">
                <a:solidFill>
                  <a:srgbClr val="2505AD"/>
                </a:solidFill>
                <a:cs typeface="Times New Roman" pitchFamily="18" charset="0"/>
              </a:rPr>
              <a:t>Escape to access to rituals, preferred conversations</a:t>
            </a:r>
          </a:p>
          <a:p>
            <a:pPr marL="514350" indent="-514350">
              <a:buFont typeface="+mj-lt"/>
              <a:buAutoNum type="arabicPeriod"/>
            </a:pPr>
            <a:r>
              <a:rPr lang="en-US" sz="2600" b="1" dirty="0" smtClean="0">
                <a:solidFill>
                  <a:srgbClr val="2505AD"/>
                </a:solidFill>
                <a:cs typeface="Times New Roman" pitchFamily="18" charset="0"/>
              </a:rPr>
              <a:t>Escape to control (?)</a:t>
            </a:r>
          </a:p>
          <a:p>
            <a:pPr marL="514350" indent="-514350">
              <a:buFont typeface="+mj-lt"/>
              <a:buAutoNum type="arabicPeriod"/>
            </a:pPr>
            <a:r>
              <a:rPr lang="en-US" sz="2600" b="1" i="0" dirty="0" smtClean="0">
                <a:solidFill>
                  <a:srgbClr val="2505AD"/>
                </a:solidFill>
                <a:cs typeface="Times New Roman" pitchFamily="18" charset="0"/>
              </a:rPr>
              <a:t>Etc…..</a:t>
            </a:r>
          </a:p>
          <a:p>
            <a:pPr marL="514350" indent="-514350">
              <a:buFont typeface="+mj-lt"/>
              <a:buAutoNum type="arabicPeriod"/>
            </a:pPr>
            <a:endParaRPr lang="en-US" sz="2400" b="1" i="0" dirty="0" smtClean="0">
              <a:solidFill>
                <a:srgbClr val="C00000"/>
              </a:solidFill>
              <a:cs typeface="Times New Roman" pitchFamily="18" charset="0"/>
            </a:endParaRPr>
          </a:p>
        </p:txBody>
      </p:sp>
    </p:spTree>
    <p:extLst>
      <p:ext uri="{BB962C8B-B14F-4D97-AF65-F5344CB8AC3E}">
        <p14:creationId xmlns:p14="http://schemas.microsoft.com/office/powerpoint/2010/main" val="12175677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459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459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4595">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4595">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4595">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4595">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4595">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4595">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459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74638"/>
            <a:ext cx="2438400" cy="2773362"/>
          </a:xfrm>
        </p:spPr>
        <p:txBody>
          <a:bodyPr>
            <a:noAutofit/>
          </a:bodyPr>
          <a:lstStyle/>
          <a:p>
            <a:pPr algn="l"/>
            <a:r>
              <a:rPr lang="en-US" sz="3200" b="1" dirty="0" smtClean="0">
                <a:cs typeface="Times New Roman" pitchFamily="18" charset="0"/>
              </a:rPr>
              <a:t>Some standard analyses published a while ago</a:t>
            </a:r>
          </a:p>
        </p:txBody>
      </p:sp>
      <p:pic>
        <p:nvPicPr>
          <p:cNvPr id="2081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0" y="381000"/>
            <a:ext cx="5238750" cy="6097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101883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74638"/>
            <a:ext cx="2438400" cy="3363912"/>
          </a:xfrm>
        </p:spPr>
        <p:txBody>
          <a:bodyPr>
            <a:noAutofit/>
          </a:bodyPr>
          <a:lstStyle/>
          <a:p>
            <a:pPr algn="l"/>
            <a:r>
              <a:rPr lang="en-US" sz="3600" b="1" dirty="0">
                <a:cs typeface="Times New Roman" pitchFamily="18" charset="0"/>
              </a:rPr>
              <a:t>Some standard analyses published a while ago</a:t>
            </a:r>
            <a:endParaRPr lang="en-US" sz="3600" b="1" dirty="0" smtClean="0">
              <a:cs typeface="Times New Roman" pitchFamily="18" charset="0"/>
            </a:endParaRPr>
          </a:p>
        </p:txBody>
      </p:sp>
      <p:pic>
        <p:nvPicPr>
          <p:cNvPr id="2084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81000"/>
            <a:ext cx="647700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848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9238" y="3638550"/>
            <a:ext cx="6105525"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707351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74638"/>
            <a:ext cx="2438400" cy="3763962"/>
          </a:xfrm>
        </p:spPr>
        <p:txBody>
          <a:bodyPr>
            <a:noAutofit/>
          </a:bodyPr>
          <a:lstStyle/>
          <a:p>
            <a:pPr algn="l"/>
            <a:r>
              <a:rPr lang="en-US" sz="3600" b="1" dirty="0">
                <a:cs typeface="Times New Roman" pitchFamily="18" charset="0"/>
              </a:rPr>
              <a:t>Some standard analyses published a while ago</a:t>
            </a:r>
            <a:endParaRPr lang="en-US" sz="3600" b="1" dirty="0" smtClean="0">
              <a:cs typeface="Times New Roman" pitchFamily="18" charset="0"/>
            </a:endParaRPr>
          </a:p>
        </p:txBody>
      </p:sp>
      <p:pic>
        <p:nvPicPr>
          <p:cNvPr id="2082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848100"/>
            <a:ext cx="6124575"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838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250" y="457200"/>
            <a:ext cx="485775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92743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48400" y="1447800"/>
            <a:ext cx="20574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61258" y="-228602"/>
            <a:ext cx="8610600" cy="7186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
          <p:cNvSpPr>
            <a:spLocks noGrp="1" noChangeArrowheads="1"/>
          </p:cNvSpPr>
          <p:nvPr>
            <p:ph type="title"/>
          </p:nvPr>
        </p:nvSpPr>
        <p:spPr>
          <a:xfrm>
            <a:off x="7053942" y="-1"/>
            <a:ext cx="2547258" cy="2209801"/>
          </a:xfrm>
        </p:spPr>
        <p:txBody>
          <a:bodyPr>
            <a:noAutofit/>
          </a:bodyPr>
          <a:lstStyle/>
          <a:p>
            <a:pPr algn="l"/>
            <a:r>
              <a:rPr lang="en-US" sz="2400" b="1" dirty="0" smtClean="0">
                <a:cs typeface="Times New Roman" pitchFamily="18" charset="0"/>
              </a:rPr>
              <a:t>Analyses conducted within a 6- month time span (2012-2013)</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3521" r="4655"/>
          <a:stretch/>
        </p:blipFill>
        <p:spPr bwMode="auto">
          <a:xfrm>
            <a:off x="351972" y="25398"/>
            <a:ext cx="6751517" cy="6751940"/>
          </a:xfrm>
          <a:prstGeom prst="rect">
            <a:avLst/>
          </a:prstGeom>
          <a:noFill/>
          <a:ln>
            <a:noFill/>
          </a:ln>
        </p:spPr>
      </p:pic>
    </p:spTree>
    <p:extLst>
      <p:ext uri="{BB962C8B-B14F-4D97-AF65-F5344CB8AC3E}">
        <p14:creationId xmlns:p14="http://schemas.microsoft.com/office/powerpoint/2010/main" val="18776857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5" name="Rectangle 3"/>
          <p:cNvSpPr>
            <a:spLocks noGrp="1" noChangeArrowheads="1"/>
          </p:cNvSpPr>
          <p:nvPr>
            <p:ph type="body" idx="1"/>
          </p:nvPr>
        </p:nvSpPr>
        <p:spPr>
          <a:xfrm>
            <a:off x="152400" y="1219200"/>
            <a:ext cx="8534400" cy="5410200"/>
          </a:xfrm>
        </p:spPr>
        <p:txBody>
          <a:bodyPr>
            <a:normAutofit/>
          </a:bodyPr>
          <a:lstStyle/>
          <a:p>
            <a:pPr marL="406400" indent="-406400">
              <a:buNone/>
            </a:pPr>
            <a:r>
              <a:rPr lang="en-US" b="1" dirty="0" smtClean="0">
                <a:cs typeface="Times New Roman" pitchFamily="18" charset="0"/>
              </a:rPr>
              <a:t>Important characteristics of</a:t>
            </a:r>
            <a:endParaRPr lang="en-US" b="1" dirty="0">
              <a:cs typeface="Times New Roman" pitchFamily="18" charset="0"/>
            </a:endParaRPr>
          </a:p>
          <a:p>
            <a:pPr marL="406400" indent="-406400">
              <a:buNone/>
            </a:pPr>
            <a:r>
              <a:rPr lang="en-US" b="1" i="1" dirty="0">
                <a:cs typeface="Times New Roman" pitchFamily="18" charset="0"/>
              </a:rPr>
              <a:t> </a:t>
            </a:r>
            <a:r>
              <a:rPr lang="en-US" b="1" i="1" dirty="0">
                <a:solidFill>
                  <a:srgbClr val="2505AD"/>
                </a:solidFill>
                <a:cs typeface="Times New Roman" pitchFamily="18" charset="0"/>
              </a:rPr>
              <a:t>interview-informed and synthesized analyses: </a:t>
            </a:r>
          </a:p>
          <a:p>
            <a:pPr lvl="0">
              <a:buNone/>
              <a:defRPr/>
            </a:pPr>
            <a:r>
              <a:rPr lang="en-US" b="1" i="1" dirty="0">
                <a:cs typeface="Times New Roman" pitchFamily="18" charset="0"/>
              </a:rPr>
              <a:t>		</a:t>
            </a:r>
            <a:r>
              <a:rPr lang="en-US" sz="2900" b="1" dirty="0" smtClean="0">
                <a:cs typeface="Times New Roman" pitchFamily="18" charset="0"/>
              </a:rPr>
              <a:t>they are </a:t>
            </a:r>
            <a:r>
              <a:rPr lang="en-US" sz="2900" b="1" dirty="0">
                <a:cs typeface="Times New Roman" pitchFamily="18" charset="0"/>
              </a:rPr>
              <a:t>short, safe, and successful</a:t>
            </a:r>
          </a:p>
          <a:p>
            <a:pPr lvl="0">
              <a:buNone/>
              <a:defRPr/>
            </a:pPr>
            <a:endParaRPr lang="en-US" sz="2000" b="1" dirty="0">
              <a:cs typeface="Times New Roman" pitchFamily="18" charset="0"/>
            </a:endParaRPr>
          </a:p>
          <a:p>
            <a:pPr lvl="0">
              <a:buNone/>
              <a:defRPr/>
            </a:pPr>
            <a:r>
              <a:rPr lang="en-US" b="1" dirty="0">
                <a:cs typeface="Times New Roman" pitchFamily="18" charset="0"/>
              </a:rPr>
              <a:t>	</a:t>
            </a:r>
            <a:r>
              <a:rPr lang="en-US" b="1" dirty="0" smtClean="0">
                <a:cs typeface="Times New Roman" pitchFamily="18" charset="0"/>
              </a:rPr>
              <a:t>due to the: </a:t>
            </a:r>
            <a:endParaRPr lang="en-US" sz="800" b="1" dirty="0" smtClean="0">
              <a:cs typeface="Times New Roman" pitchFamily="18" charset="0"/>
            </a:endParaRPr>
          </a:p>
          <a:p>
            <a:pPr marL="914400" lvl="1" indent="-457200">
              <a:defRPr/>
            </a:pPr>
            <a:r>
              <a:rPr lang="en-US" b="1" dirty="0">
                <a:cs typeface="Times New Roman" pitchFamily="18" charset="0"/>
              </a:rPr>
              <a:t>p</a:t>
            </a:r>
            <a:r>
              <a:rPr lang="en-US" b="1" dirty="0" smtClean="0">
                <a:cs typeface="Times New Roman" pitchFamily="18" charset="0"/>
              </a:rPr>
              <a:t>rovision of </a:t>
            </a:r>
            <a:r>
              <a:rPr lang="en-US" b="1" u="sng" dirty="0" smtClean="0">
                <a:cs typeface="Times New Roman" pitchFamily="18" charset="0"/>
              </a:rPr>
              <a:t>all</a:t>
            </a:r>
            <a:r>
              <a:rPr lang="en-US" b="1" dirty="0" smtClean="0">
                <a:cs typeface="Times New Roman" pitchFamily="18" charset="0"/>
              </a:rPr>
              <a:t> </a:t>
            </a:r>
            <a:r>
              <a:rPr lang="en-US" b="1" dirty="0">
                <a:cs typeface="Times New Roman" pitchFamily="18" charset="0"/>
              </a:rPr>
              <a:t>ecologically relevant reinforcers </a:t>
            </a:r>
            <a:r>
              <a:rPr lang="en-US" b="1" dirty="0" smtClean="0">
                <a:cs typeface="Times New Roman" pitchFamily="18" charset="0"/>
              </a:rPr>
              <a:t>immediately and for every problem behavior (precursors </a:t>
            </a:r>
            <a:r>
              <a:rPr lang="en-US" b="1" u="sng" dirty="0">
                <a:cs typeface="Times New Roman" pitchFamily="18" charset="0"/>
              </a:rPr>
              <a:t>and</a:t>
            </a:r>
            <a:r>
              <a:rPr lang="en-US" b="1" dirty="0">
                <a:cs typeface="Times New Roman" pitchFamily="18" charset="0"/>
              </a:rPr>
              <a:t> dangerous </a:t>
            </a:r>
            <a:r>
              <a:rPr lang="en-US" b="1" dirty="0" smtClean="0">
                <a:cs typeface="Times New Roman" pitchFamily="18" charset="0"/>
              </a:rPr>
              <a:t>behavior) in the test condition</a:t>
            </a:r>
          </a:p>
          <a:p>
            <a:pPr marL="914400" lvl="1" indent="-457200">
              <a:defRPr/>
            </a:pPr>
            <a:endParaRPr lang="en-US" sz="800" b="1" dirty="0">
              <a:cs typeface="Times New Roman" pitchFamily="18" charset="0"/>
            </a:endParaRPr>
          </a:p>
          <a:p>
            <a:pPr marL="914400" lvl="1" indent="-457200">
              <a:defRPr/>
            </a:pPr>
            <a:r>
              <a:rPr lang="en-US" b="1" dirty="0">
                <a:cs typeface="Times New Roman" pitchFamily="18" charset="0"/>
              </a:rPr>
              <a:t>r</a:t>
            </a:r>
            <a:r>
              <a:rPr lang="en-US" b="1" dirty="0" smtClean="0">
                <a:cs typeface="Times New Roman" pitchFamily="18" charset="0"/>
              </a:rPr>
              <a:t>eliance on a “No EO” (continuous </a:t>
            </a:r>
            <a:r>
              <a:rPr lang="en-US" b="1" dirty="0" err="1">
                <a:cs typeface="Times New Roman" pitchFamily="18" charset="0"/>
              </a:rPr>
              <a:t>S</a:t>
            </a:r>
            <a:r>
              <a:rPr lang="en-US" b="1" dirty="0" err="1" smtClean="0">
                <a:cs typeface="Times New Roman" pitchFamily="18" charset="0"/>
              </a:rPr>
              <a:t>r</a:t>
            </a:r>
            <a:r>
              <a:rPr lang="en-US" b="1" dirty="0" smtClean="0">
                <a:cs typeface="Times New Roman" pitchFamily="18" charset="0"/>
              </a:rPr>
              <a:t>) control condition</a:t>
            </a:r>
          </a:p>
        </p:txBody>
      </p:sp>
    </p:spTree>
    <p:extLst>
      <p:ext uri="{BB962C8B-B14F-4D97-AF65-F5344CB8AC3E}">
        <p14:creationId xmlns:p14="http://schemas.microsoft.com/office/powerpoint/2010/main" val="31653128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459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4595">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945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5891" name="Picture 3" descr="C:\Users\ghanley\Desktop\file621126331596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10" y="0"/>
            <a:ext cx="10525110" cy="69899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a:xfrm>
            <a:off x="76200" y="609600"/>
            <a:ext cx="9753600" cy="6172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Cambr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Cambr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mbr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buFont typeface="Arial" pitchFamily="34" charset="0"/>
              <a:buNone/>
            </a:pPr>
            <a:r>
              <a:rPr lang="en-US" sz="3200" b="1" dirty="0" smtClean="0">
                <a:solidFill>
                  <a:schemeClr val="bg1"/>
                </a:solidFill>
                <a:cs typeface="Times New Roman" pitchFamily="18" charset="0"/>
              </a:rPr>
              <a:t>But,</a:t>
            </a:r>
          </a:p>
          <a:p>
            <a:pPr marL="400050" lvl="1" indent="0">
              <a:buFont typeface="Arial" pitchFamily="34" charset="0"/>
              <a:buNone/>
            </a:pPr>
            <a:endParaRPr lang="en-US" b="1" dirty="0" smtClean="0">
              <a:solidFill>
                <a:schemeClr val="bg1"/>
              </a:solidFill>
              <a:cs typeface="Times New Roman" pitchFamily="18" charset="0"/>
            </a:endParaRPr>
          </a:p>
          <a:p>
            <a:pPr marL="400050" lvl="1" indent="0" algn="ctr">
              <a:buFont typeface="Arial" pitchFamily="34" charset="0"/>
              <a:buNone/>
            </a:pPr>
            <a:endParaRPr lang="en-US" b="1" dirty="0">
              <a:solidFill>
                <a:schemeClr val="bg1"/>
              </a:solidFill>
              <a:cs typeface="Times New Roman" pitchFamily="18" charset="0"/>
            </a:endParaRPr>
          </a:p>
          <a:p>
            <a:pPr marL="400050" lvl="1" indent="0" algn="ctr">
              <a:buFont typeface="Arial" pitchFamily="34" charset="0"/>
              <a:buNone/>
            </a:pPr>
            <a:endParaRPr lang="en-US" b="1" dirty="0" smtClean="0">
              <a:solidFill>
                <a:schemeClr val="bg1"/>
              </a:solidFill>
              <a:cs typeface="Times New Roman" pitchFamily="18" charset="0"/>
            </a:endParaRPr>
          </a:p>
          <a:p>
            <a:pPr marL="400050" lvl="1" indent="0">
              <a:buFont typeface="Arial" pitchFamily="34" charset="0"/>
              <a:buNone/>
            </a:pPr>
            <a:r>
              <a:rPr lang="en-US" b="1" dirty="0">
                <a:solidFill>
                  <a:schemeClr val="bg1"/>
                </a:solidFill>
                <a:cs typeface="Times New Roman" pitchFamily="18" charset="0"/>
              </a:rPr>
              <a:t>	</a:t>
            </a:r>
            <a:r>
              <a:rPr lang="en-US" b="1" dirty="0" smtClean="0">
                <a:solidFill>
                  <a:schemeClr val="bg1"/>
                </a:solidFill>
                <a:cs typeface="Times New Roman" pitchFamily="18" charset="0"/>
              </a:rPr>
              <a:t>			    </a:t>
            </a:r>
            <a:r>
              <a:rPr lang="en-US" sz="4000" b="1" dirty="0">
                <a:solidFill>
                  <a:schemeClr val="bg1"/>
                </a:solidFill>
                <a:cs typeface="Times New Roman" pitchFamily="18" charset="0"/>
              </a:rPr>
              <a:t>f</a:t>
            </a:r>
            <a:r>
              <a:rPr lang="en-US" sz="4000" b="1" dirty="0" smtClean="0">
                <a:solidFill>
                  <a:schemeClr val="bg1"/>
                </a:solidFill>
                <a:cs typeface="Times New Roman" pitchFamily="18" charset="0"/>
              </a:rPr>
              <a:t>reedom</a:t>
            </a:r>
          </a:p>
          <a:p>
            <a:pPr marL="400050" lvl="1" indent="0" algn="ctr">
              <a:buFont typeface="Arial" pitchFamily="34" charset="0"/>
              <a:buNone/>
            </a:pPr>
            <a:endParaRPr lang="en-US" sz="2800" b="1" dirty="0">
              <a:solidFill>
                <a:schemeClr val="bg1"/>
              </a:solidFill>
              <a:latin typeface="Cambria" panose="02040503050406030204" pitchFamily="18" charset="0"/>
              <a:cs typeface="Times New Roman" pitchFamily="18" charset="0"/>
            </a:endParaRPr>
          </a:p>
          <a:p>
            <a:pPr marL="400050" lvl="1" indent="0" algn="ctr">
              <a:buFont typeface="Arial" pitchFamily="34" charset="0"/>
              <a:buNone/>
            </a:pPr>
            <a:endParaRPr lang="en-US" b="1" dirty="0" smtClean="0">
              <a:solidFill>
                <a:schemeClr val="bg1"/>
              </a:solidFill>
              <a:cs typeface="Times New Roman" pitchFamily="18" charset="0"/>
            </a:endParaRPr>
          </a:p>
          <a:p>
            <a:pPr marL="400050" lvl="1" indent="0">
              <a:buNone/>
            </a:pPr>
            <a:endParaRPr lang="en-US" sz="1200" b="1" dirty="0" smtClean="0">
              <a:solidFill>
                <a:schemeClr val="bg1"/>
              </a:solidFill>
              <a:cs typeface="Times New Roman" pitchFamily="18" charset="0"/>
            </a:endParaRPr>
          </a:p>
          <a:p>
            <a:pPr marL="400050" lvl="1" indent="0">
              <a:buNone/>
            </a:pPr>
            <a:endParaRPr lang="en-US" b="1" dirty="0" smtClean="0">
              <a:solidFill>
                <a:schemeClr val="bg1"/>
              </a:solidFill>
              <a:cs typeface="Times New Roman" pitchFamily="18" charset="0"/>
            </a:endParaRPr>
          </a:p>
          <a:p>
            <a:pPr marL="400050" lvl="1" indent="0">
              <a:buNone/>
            </a:pPr>
            <a:r>
              <a:rPr lang="en-US" sz="3200" b="1" dirty="0" smtClean="0">
                <a:solidFill>
                  <a:schemeClr val="bg1"/>
                </a:solidFill>
                <a:cs typeface="Times New Roman" pitchFamily="18" charset="0"/>
              </a:rPr>
              <a:t>from these behaviors </a:t>
            </a:r>
          </a:p>
          <a:p>
            <a:pPr marL="400050" lvl="1" indent="0">
              <a:buFont typeface="Arial" pitchFamily="34" charset="0"/>
              <a:buNone/>
            </a:pPr>
            <a:r>
              <a:rPr lang="en-US" sz="3200" b="1" dirty="0" smtClean="0">
                <a:solidFill>
                  <a:schemeClr val="bg1"/>
                </a:solidFill>
                <a:cs typeface="Times New Roman" pitchFamily="18" charset="0"/>
              </a:rPr>
              <a:t>for persons with Autism and their caregivers</a:t>
            </a:r>
            <a:endParaRPr lang="en-US" sz="1300" b="1" dirty="0" smtClean="0">
              <a:solidFill>
                <a:schemeClr val="bg1"/>
              </a:solidFill>
              <a:cs typeface="Times New Roman" pitchFamily="18" charset="0"/>
            </a:endParaRPr>
          </a:p>
          <a:p>
            <a:pPr marL="400050" lvl="1" indent="0">
              <a:buFont typeface="Arial" pitchFamily="34" charset="0"/>
              <a:buNone/>
            </a:pPr>
            <a:r>
              <a:rPr lang="en-US" sz="1300" b="1" dirty="0" smtClean="0">
                <a:solidFill>
                  <a:schemeClr val="bg1"/>
                </a:solidFill>
                <a:cs typeface="Times New Roman" pitchFamily="18" charset="0"/>
              </a:rPr>
              <a:t>				</a:t>
            </a:r>
          </a:p>
          <a:p>
            <a:pPr marL="400050" lvl="1" indent="0" algn="ctr">
              <a:buFont typeface="Arial" pitchFamily="34" charset="0"/>
              <a:buNone/>
            </a:pPr>
            <a:r>
              <a:rPr lang="en-US" sz="3600" b="1" dirty="0" smtClean="0">
                <a:solidFill>
                  <a:schemeClr val="bg1"/>
                </a:solidFill>
                <a:cs typeface="Times New Roman" pitchFamily="18" charset="0"/>
              </a:rPr>
              <a:t>is attainable</a:t>
            </a:r>
          </a:p>
        </p:txBody>
      </p:sp>
    </p:spTree>
    <p:extLst>
      <p:ext uri="{BB962C8B-B14F-4D97-AF65-F5344CB8AC3E}">
        <p14:creationId xmlns:p14="http://schemas.microsoft.com/office/powerpoint/2010/main" val="1379734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2" y="274638"/>
            <a:ext cx="8969828" cy="1143000"/>
          </a:xfrm>
        </p:spPr>
        <p:txBody>
          <a:bodyPr>
            <a:noAutofit/>
          </a:bodyPr>
          <a:lstStyle/>
          <a:p>
            <a:r>
              <a:rPr lang="en-US" sz="3200" b="1" dirty="0" smtClean="0">
                <a:solidFill>
                  <a:srgbClr val="C00000"/>
                </a:solidFill>
              </a:rPr>
              <a:t>An unfortunate standardization of functional analysis has developed in last 10 years</a:t>
            </a:r>
            <a:endParaRPr lang="en-US" sz="3200" b="1" dirty="0">
              <a:solidFill>
                <a:srgbClr val="C00000"/>
              </a:solidFill>
            </a:endParaRPr>
          </a:p>
        </p:txBody>
      </p:sp>
      <p:sp>
        <p:nvSpPr>
          <p:cNvPr id="4" name="Content Placeholder 2"/>
          <p:cNvSpPr txBox="1">
            <a:spLocks/>
          </p:cNvSpPr>
          <p:nvPr/>
        </p:nvSpPr>
        <p:spPr>
          <a:xfrm>
            <a:off x="21772" y="1981200"/>
            <a:ext cx="3559628" cy="3962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2400" b="1" dirty="0" smtClean="0">
                <a:latin typeface="Times New Roman" panose="02020603050405020304" pitchFamily="18" charset="0"/>
                <a:cs typeface="Times New Roman" panose="02020603050405020304" pitchFamily="18" charset="0"/>
              </a:rPr>
              <a:t>Standard </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Functional</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Analysis:</a:t>
            </a:r>
          </a:p>
          <a:p>
            <a:r>
              <a:rPr lang="en-US" sz="2400" dirty="0" smtClean="0">
                <a:latin typeface="Times New Roman" panose="02020603050405020304" pitchFamily="18" charset="0"/>
                <a:cs typeface="Times New Roman" panose="02020603050405020304" pitchFamily="18" charset="0"/>
              </a:rPr>
              <a:t>Multiple test </a:t>
            </a:r>
            <a:r>
              <a:rPr lang="en-US" sz="2400" dirty="0">
                <a:latin typeface="Times New Roman" panose="02020603050405020304" pitchFamily="18" charset="0"/>
                <a:cs typeface="Times New Roman" panose="02020603050405020304" pitchFamily="18" charset="0"/>
              </a:rPr>
              <a:t>c</a:t>
            </a:r>
            <a:r>
              <a:rPr lang="en-US" sz="2400" dirty="0" smtClean="0">
                <a:latin typeface="Times New Roman" panose="02020603050405020304" pitchFamily="18" charset="0"/>
                <a:cs typeface="Times New Roman" panose="02020603050405020304" pitchFamily="18" charset="0"/>
              </a:rPr>
              <a:t>onditions</a:t>
            </a:r>
          </a:p>
          <a:p>
            <a:r>
              <a:rPr lang="en-US" sz="2400" dirty="0" smtClean="0">
                <a:latin typeface="Times New Roman" panose="02020603050405020304" pitchFamily="18" charset="0"/>
                <a:cs typeface="Times New Roman" panose="02020603050405020304" pitchFamily="18" charset="0"/>
              </a:rPr>
              <a:t>Uniform test conditions</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Isolated test conditions</a:t>
            </a:r>
          </a:p>
          <a:p>
            <a:r>
              <a:rPr lang="en-US" sz="2400" dirty="0" smtClean="0">
                <a:latin typeface="Times New Roman" panose="02020603050405020304" pitchFamily="18" charset="0"/>
                <a:cs typeface="Times New Roman" panose="02020603050405020304" pitchFamily="18" charset="0"/>
              </a:rPr>
              <a:t>Toy-play control conditions</a:t>
            </a:r>
          </a:p>
          <a:p>
            <a:endParaRPr lang="en-US" sz="2700" dirty="0">
              <a:latin typeface="Times New Roman" panose="02020603050405020304" pitchFamily="18" charset="0"/>
              <a:cs typeface="Times New Roman" panose="02020603050405020304" pitchFamily="18" charset="0"/>
            </a:endParaRPr>
          </a:p>
        </p:txBody>
      </p:sp>
      <p:sp>
        <p:nvSpPr>
          <p:cNvPr id="9" name="Rectangle 8"/>
          <p:cNvSpPr/>
          <p:nvPr/>
        </p:nvSpPr>
        <p:spPr>
          <a:xfrm>
            <a:off x="3581400" y="1603829"/>
            <a:ext cx="5410200"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6453" y="1707652"/>
            <a:ext cx="5425147" cy="4845548"/>
          </a:xfrm>
          <a:prstGeom prst="rect">
            <a:avLst/>
          </a:prstGeom>
          <a:noFill/>
          <a:ln>
            <a:noFill/>
          </a:ln>
        </p:spPr>
      </p:pic>
    </p:spTree>
    <p:extLst>
      <p:ext uri="{BB962C8B-B14F-4D97-AF65-F5344CB8AC3E}">
        <p14:creationId xmlns:p14="http://schemas.microsoft.com/office/powerpoint/2010/main" val="200109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2" y="152400"/>
            <a:ext cx="8665028" cy="1401762"/>
          </a:xfrm>
        </p:spPr>
        <p:txBody>
          <a:bodyPr>
            <a:normAutofit fontScale="90000"/>
          </a:bodyPr>
          <a:lstStyle/>
          <a:p>
            <a:pPr algn="l"/>
            <a:r>
              <a:rPr lang="en-US" sz="3600" b="1" dirty="0" smtClean="0"/>
              <a:t>Consider an</a:t>
            </a:r>
            <a:br>
              <a:rPr lang="en-US" sz="3600" b="1" dirty="0" smtClean="0"/>
            </a:br>
            <a:r>
              <a:rPr lang="en-US" sz="3600" b="1" dirty="0" smtClean="0">
                <a:solidFill>
                  <a:srgbClr val="2505AD"/>
                </a:solidFill>
              </a:rPr>
              <a:t>Interview Informed</a:t>
            </a:r>
            <a:br>
              <a:rPr lang="en-US" sz="3600" b="1" dirty="0" smtClean="0">
                <a:solidFill>
                  <a:srgbClr val="2505AD"/>
                </a:solidFill>
              </a:rPr>
            </a:br>
            <a:r>
              <a:rPr lang="en-US" sz="3600" b="1" dirty="0" smtClean="0">
                <a:solidFill>
                  <a:srgbClr val="2505AD"/>
                </a:solidFill>
              </a:rPr>
              <a:t>Synthesized Contingency Analysis</a:t>
            </a:r>
            <a:endParaRPr lang="en-US" sz="3600" b="1" dirty="0">
              <a:solidFill>
                <a:srgbClr val="2505AD"/>
              </a:solidFill>
            </a:endParaRPr>
          </a:p>
        </p:txBody>
      </p:sp>
      <p:sp>
        <p:nvSpPr>
          <p:cNvPr id="4" name="Content Placeholder 2"/>
          <p:cNvSpPr txBox="1">
            <a:spLocks/>
          </p:cNvSpPr>
          <p:nvPr/>
        </p:nvSpPr>
        <p:spPr>
          <a:xfrm>
            <a:off x="21772" y="2071914"/>
            <a:ext cx="4855028" cy="3962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2700" b="1" dirty="0" smtClean="0">
                <a:latin typeface="Times New Roman" panose="02020603050405020304" pitchFamily="18" charset="0"/>
                <a:cs typeface="Times New Roman" panose="02020603050405020304" pitchFamily="18" charset="0"/>
              </a:rPr>
              <a:t>Standard Functional</a:t>
            </a:r>
          </a:p>
          <a:p>
            <a:pPr marL="0" indent="0">
              <a:spcBef>
                <a:spcPts val="0"/>
              </a:spcBef>
              <a:buFont typeface="Arial" pitchFamily="34" charset="0"/>
              <a:buNone/>
            </a:pPr>
            <a:r>
              <a:rPr lang="en-US" sz="2700" b="1" dirty="0" smtClean="0">
                <a:latin typeface="Times New Roman" panose="02020603050405020304" pitchFamily="18" charset="0"/>
                <a:cs typeface="Times New Roman" panose="02020603050405020304" pitchFamily="18" charset="0"/>
              </a:rPr>
              <a:t>Analysis</a:t>
            </a:r>
          </a:p>
          <a:p>
            <a:pPr marL="0" indent="0">
              <a:buNone/>
            </a:pPr>
            <a:r>
              <a:rPr lang="en-US" sz="2600" dirty="0">
                <a:latin typeface="Times New Roman" panose="02020603050405020304" pitchFamily="18" charset="0"/>
                <a:cs typeface="Times New Roman" panose="02020603050405020304" pitchFamily="18" charset="0"/>
              </a:rPr>
              <a:t>Multiple test conditions</a:t>
            </a:r>
          </a:p>
          <a:p>
            <a:pPr marL="0" indent="0">
              <a:buNone/>
            </a:pPr>
            <a:r>
              <a:rPr lang="en-US" sz="2600" dirty="0">
                <a:latin typeface="Times New Roman" panose="02020603050405020304" pitchFamily="18" charset="0"/>
                <a:cs typeface="Times New Roman" panose="02020603050405020304" pitchFamily="18" charset="0"/>
              </a:rPr>
              <a:t>Uniform test conditions</a:t>
            </a:r>
          </a:p>
          <a:p>
            <a:pPr marL="0" indent="0">
              <a:buNone/>
            </a:pPr>
            <a:r>
              <a:rPr lang="en-US" sz="2600" dirty="0">
                <a:latin typeface="Times New Roman" panose="02020603050405020304" pitchFamily="18" charset="0"/>
                <a:cs typeface="Times New Roman" panose="02020603050405020304" pitchFamily="18" charset="0"/>
              </a:rPr>
              <a:t>Isolated </a:t>
            </a:r>
            <a:r>
              <a:rPr lang="en-US" sz="2600" dirty="0" smtClean="0">
                <a:latin typeface="Times New Roman" panose="02020603050405020304" pitchFamily="18" charset="0"/>
                <a:cs typeface="Times New Roman" panose="02020603050405020304" pitchFamily="18" charset="0"/>
              </a:rPr>
              <a:t>test contingencies</a:t>
            </a:r>
            <a:endParaRPr lang="en-US" sz="2600" dirty="0">
              <a:latin typeface="Times New Roman" panose="02020603050405020304" pitchFamily="18" charset="0"/>
              <a:cs typeface="Times New Roman" panose="02020603050405020304" pitchFamily="18" charset="0"/>
            </a:endParaRPr>
          </a:p>
          <a:p>
            <a:pPr marL="0" indent="0">
              <a:buNone/>
            </a:pPr>
            <a:r>
              <a:rPr lang="en-US" sz="2600" dirty="0">
                <a:latin typeface="Times New Roman" panose="02020603050405020304" pitchFamily="18" charset="0"/>
                <a:cs typeface="Times New Roman" panose="02020603050405020304" pitchFamily="18" charset="0"/>
              </a:rPr>
              <a:t>Toy-play control </a:t>
            </a:r>
            <a:r>
              <a:rPr lang="en-US" sz="2600" dirty="0" smtClean="0">
                <a:latin typeface="Times New Roman" panose="02020603050405020304" pitchFamily="18" charset="0"/>
                <a:cs typeface="Times New Roman" panose="02020603050405020304" pitchFamily="18" charset="0"/>
              </a:rPr>
              <a:t>conditions</a:t>
            </a:r>
          </a:p>
          <a:p>
            <a:pPr marL="0" indent="0">
              <a:buNone/>
            </a:pPr>
            <a:endParaRPr lang="en-US" sz="800" dirty="0" smtClean="0">
              <a:latin typeface="Times New Roman" panose="02020603050405020304" pitchFamily="18" charset="0"/>
              <a:cs typeface="Times New Roman" panose="02020603050405020304" pitchFamily="18" charset="0"/>
            </a:endParaRPr>
          </a:p>
          <a:p>
            <a:pPr marL="0" indent="0">
              <a:buNone/>
            </a:pPr>
            <a:r>
              <a:rPr lang="en-US" sz="2600" dirty="0" smtClean="0">
                <a:latin typeface="Times New Roman" panose="02020603050405020304" pitchFamily="18" charset="0"/>
                <a:cs typeface="Times New Roman" panose="02020603050405020304" pitchFamily="18" charset="0"/>
              </a:rPr>
              <a:t>Reinforce dangerous behavior</a:t>
            </a:r>
            <a:endParaRPr lang="en-US" sz="2600" dirty="0">
              <a:latin typeface="Times New Roman" panose="02020603050405020304" pitchFamily="18" charset="0"/>
              <a:cs typeface="Times New Roman" panose="02020603050405020304" pitchFamily="18" charset="0"/>
            </a:endParaRPr>
          </a:p>
          <a:p>
            <a:pPr marL="0" indent="0">
              <a:buNone/>
            </a:pPr>
            <a:endParaRPr lang="en-US" sz="2600" dirty="0">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4648200" y="1676400"/>
            <a:ext cx="4855028" cy="434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700" b="1" dirty="0" smtClean="0">
                <a:solidFill>
                  <a:srgbClr val="2505AD"/>
                </a:solidFill>
                <a:latin typeface="Times New Roman" panose="02020603050405020304" pitchFamily="18" charset="0"/>
                <a:cs typeface="Times New Roman" panose="02020603050405020304" pitchFamily="18" charset="0"/>
              </a:rPr>
              <a:t>Interview-informed Synthesized Contingency Analysis</a:t>
            </a:r>
          </a:p>
          <a:p>
            <a:pPr marL="0" indent="0">
              <a:buNone/>
            </a:pPr>
            <a:r>
              <a:rPr lang="en-US" sz="2600" dirty="0" smtClean="0">
                <a:solidFill>
                  <a:srgbClr val="2505AD"/>
                </a:solidFill>
                <a:latin typeface="Times New Roman" panose="02020603050405020304" pitchFamily="18" charset="0"/>
                <a:cs typeface="Times New Roman" panose="02020603050405020304" pitchFamily="18" charset="0"/>
              </a:rPr>
              <a:t>Single-test condition</a:t>
            </a:r>
          </a:p>
          <a:p>
            <a:pPr marL="0" indent="0">
              <a:buNone/>
            </a:pPr>
            <a:r>
              <a:rPr lang="en-US" sz="2600" dirty="0">
                <a:solidFill>
                  <a:srgbClr val="2505AD"/>
                </a:solidFill>
                <a:latin typeface="Times New Roman" panose="02020603050405020304" pitchFamily="18" charset="0"/>
                <a:cs typeface="Times New Roman" panose="02020603050405020304" pitchFamily="18" charset="0"/>
              </a:rPr>
              <a:t>Individualized </a:t>
            </a:r>
            <a:r>
              <a:rPr lang="en-US" sz="2600" dirty="0" smtClean="0">
                <a:solidFill>
                  <a:srgbClr val="2505AD"/>
                </a:solidFill>
                <a:latin typeface="Times New Roman" panose="02020603050405020304" pitchFamily="18" charset="0"/>
                <a:cs typeface="Times New Roman" panose="02020603050405020304" pitchFamily="18" charset="0"/>
              </a:rPr>
              <a:t>test conditions</a:t>
            </a:r>
            <a:endParaRPr lang="en-US" sz="2600" dirty="0">
              <a:solidFill>
                <a:srgbClr val="2505AD"/>
              </a:solidFill>
              <a:latin typeface="Times New Roman" panose="02020603050405020304" pitchFamily="18" charset="0"/>
              <a:cs typeface="Times New Roman" panose="02020603050405020304" pitchFamily="18" charset="0"/>
            </a:endParaRPr>
          </a:p>
          <a:p>
            <a:pPr marL="0" indent="0">
              <a:buNone/>
            </a:pPr>
            <a:r>
              <a:rPr lang="en-US" sz="2600" dirty="0" smtClean="0">
                <a:solidFill>
                  <a:srgbClr val="2505AD"/>
                </a:solidFill>
                <a:latin typeface="Times New Roman" panose="02020603050405020304" pitchFamily="18" charset="0"/>
                <a:cs typeface="Times New Roman" panose="02020603050405020304" pitchFamily="18" charset="0"/>
              </a:rPr>
              <a:t>Synthesized contingencies</a:t>
            </a:r>
          </a:p>
          <a:p>
            <a:pPr marL="0" indent="0">
              <a:buNone/>
            </a:pPr>
            <a:r>
              <a:rPr lang="en-US" sz="2600" dirty="0" smtClean="0">
                <a:solidFill>
                  <a:srgbClr val="2505AD"/>
                </a:solidFill>
                <a:latin typeface="Times New Roman" panose="02020603050405020304" pitchFamily="18" charset="0"/>
                <a:cs typeface="Times New Roman" panose="02020603050405020304" pitchFamily="18" charset="0"/>
              </a:rPr>
              <a:t>Test-specific control</a:t>
            </a:r>
          </a:p>
          <a:p>
            <a:pPr marL="0" indent="0">
              <a:buNone/>
            </a:pPr>
            <a:endParaRPr lang="en-US" sz="800" dirty="0" smtClean="0">
              <a:solidFill>
                <a:srgbClr val="2505AD"/>
              </a:solidFill>
              <a:latin typeface="Times New Roman" panose="02020603050405020304" pitchFamily="18" charset="0"/>
              <a:cs typeface="Times New Roman" panose="02020603050405020304" pitchFamily="18" charset="0"/>
            </a:endParaRPr>
          </a:p>
          <a:p>
            <a:pPr marL="0" indent="0">
              <a:buNone/>
            </a:pPr>
            <a:r>
              <a:rPr lang="en-US" sz="2600" dirty="0">
                <a:solidFill>
                  <a:srgbClr val="2505AD"/>
                </a:solidFill>
                <a:latin typeface="Times New Roman" panose="02020603050405020304" pitchFamily="18" charset="0"/>
                <a:cs typeface="Times New Roman" panose="02020603050405020304" pitchFamily="18" charset="0"/>
              </a:rPr>
              <a:t>Reinforce </a:t>
            </a:r>
            <a:r>
              <a:rPr lang="en-US" sz="2600" dirty="0" smtClean="0">
                <a:solidFill>
                  <a:srgbClr val="2505AD"/>
                </a:solidFill>
                <a:latin typeface="Times New Roman" panose="02020603050405020304" pitchFamily="18" charset="0"/>
                <a:cs typeface="Times New Roman" panose="02020603050405020304" pitchFamily="18" charset="0"/>
              </a:rPr>
              <a:t>precursors to and dangerous </a:t>
            </a:r>
            <a:r>
              <a:rPr lang="en-US" sz="2600" dirty="0">
                <a:solidFill>
                  <a:srgbClr val="2505AD"/>
                </a:solidFill>
                <a:latin typeface="Times New Roman" panose="02020603050405020304" pitchFamily="18" charset="0"/>
                <a:cs typeface="Times New Roman" panose="02020603050405020304" pitchFamily="18" charset="0"/>
              </a:rPr>
              <a:t>behavior</a:t>
            </a:r>
          </a:p>
          <a:p>
            <a:pPr marL="0" indent="0">
              <a:buNone/>
            </a:pPr>
            <a:endParaRPr lang="en-US" sz="2600" dirty="0" smtClean="0">
              <a:solidFill>
                <a:srgbClr val="2505AD"/>
              </a:solidFill>
              <a:latin typeface="Times New Roman" panose="02020603050405020304" pitchFamily="18" charset="0"/>
              <a:cs typeface="Times New Roman" panose="02020603050405020304" pitchFamily="18" charset="0"/>
            </a:endParaRPr>
          </a:p>
          <a:p>
            <a:pPr marL="0" indent="0">
              <a:buNone/>
            </a:pPr>
            <a:endParaRPr lang="en-US" sz="2600" dirty="0">
              <a:latin typeface="Times New Roman" panose="02020603050405020304" pitchFamily="18" charset="0"/>
              <a:cs typeface="Times New Roman" panose="02020603050405020304" pitchFamily="18" charset="0"/>
            </a:endParaRPr>
          </a:p>
        </p:txBody>
      </p:sp>
      <p:cxnSp>
        <p:nvCxnSpPr>
          <p:cNvPr id="7" name="Straight Arrow Connector 6"/>
          <p:cNvCxnSpPr/>
          <p:nvPr/>
        </p:nvCxnSpPr>
        <p:spPr>
          <a:xfrm>
            <a:off x="3414486" y="3272970"/>
            <a:ext cx="1115786" cy="0"/>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8" name="Straight Arrow Connector 7"/>
          <p:cNvCxnSpPr/>
          <p:nvPr/>
        </p:nvCxnSpPr>
        <p:spPr>
          <a:xfrm>
            <a:off x="3414486" y="3730170"/>
            <a:ext cx="1115786" cy="0"/>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9" name="Straight Arrow Connector 8"/>
          <p:cNvCxnSpPr/>
          <p:nvPr/>
        </p:nvCxnSpPr>
        <p:spPr>
          <a:xfrm>
            <a:off x="3898900" y="4234542"/>
            <a:ext cx="631372" cy="0"/>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a:xfrm>
            <a:off x="4051300" y="4662714"/>
            <a:ext cx="478972" cy="0"/>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13" name="TextBox 12"/>
          <p:cNvSpPr txBox="1"/>
          <p:nvPr/>
        </p:nvSpPr>
        <p:spPr>
          <a:xfrm>
            <a:off x="6934200" y="765851"/>
            <a:ext cx="1697901" cy="646331"/>
          </a:xfrm>
          <a:prstGeom prst="rect">
            <a:avLst/>
          </a:prstGeom>
          <a:noFill/>
        </p:spPr>
        <p:txBody>
          <a:bodyPr wrap="none" rtlCol="0">
            <a:spAutoFit/>
          </a:bodyPr>
          <a:lstStyle/>
          <a:p>
            <a:r>
              <a:rPr lang="en-US" sz="3600" b="1" dirty="0" smtClean="0">
                <a:solidFill>
                  <a:srgbClr val="2505AD"/>
                </a:solidFill>
                <a:latin typeface="Times New Roman" panose="02020603050405020304" pitchFamily="18" charset="0"/>
                <a:cs typeface="Times New Roman" panose="02020603050405020304" pitchFamily="18" charset="0"/>
              </a:rPr>
              <a:t>IISCA?</a:t>
            </a:r>
            <a:endParaRPr lang="en-US" sz="3600" b="1" dirty="0">
              <a:solidFill>
                <a:srgbClr val="2505AD"/>
              </a:solidFill>
              <a:latin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a:off x="4172856" y="5301342"/>
            <a:ext cx="391886" cy="0"/>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5114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a:bodyPr>
          <a:lstStyle/>
          <a:p>
            <a:r>
              <a:rPr lang="en-US" sz="4000" b="1" dirty="0" smtClean="0"/>
              <a:t>Towards a more efficient analysis</a:t>
            </a:r>
            <a:endParaRPr lang="en-US" sz="4000" b="1" dirty="0"/>
          </a:p>
        </p:txBody>
      </p:sp>
      <p:sp>
        <p:nvSpPr>
          <p:cNvPr id="22" name="Rectangle 21"/>
          <p:cNvSpPr/>
          <p:nvPr/>
        </p:nvSpPr>
        <p:spPr>
          <a:xfrm>
            <a:off x="119742" y="1295400"/>
            <a:ext cx="8882742" cy="4419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455948" y="4495802"/>
            <a:ext cx="6449138"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 name="Rectangle 25"/>
          <p:cNvSpPr/>
          <p:nvPr/>
        </p:nvSpPr>
        <p:spPr>
          <a:xfrm>
            <a:off x="1684548" y="4343402"/>
            <a:ext cx="1191336"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26339" b="3078"/>
          <a:stretch/>
        </p:blipFill>
        <p:spPr bwMode="auto">
          <a:xfrm>
            <a:off x="76198" y="1523998"/>
            <a:ext cx="8706780" cy="3998366"/>
          </a:xfrm>
          <a:prstGeom prst="rect">
            <a:avLst/>
          </a:prstGeom>
          <a:noFill/>
          <a:ln>
            <a:noFill/>
          </a:ln>
          <a:extLst>
            <a:ext uri="{53640926-AAD7-44D8-BBD7-CCE9431645EC}">
              <a14:shadowObscured xmlns:a14="http://schemas.microsoft.com/office/drawing/2010/main"/>
            </a:ext>
          </a:extLst>
        </p:spPr>
      </p:pic>
      <p:sp>
        <p:nvSpPr>
          <p:cNvPr id="3" name="Rectangle 2"/>
          <p:cNvSpPr/>
          <p:nvPr/>
        </p:nvSpPr>
        <p:spPr>
          <a:xfrm>
            <a:off x="809172" y="4281714"/>
            <a:ext cx="1661886" cy="4191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948714" y="4267200"/>
            <a:ext cx="1661886" cy="4191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09800" y="1523998"/>
            <a:ext cx="5569856" cy="3176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40631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a:bodyPr>
          <a:lstStyle/>
          <a:p>
            <a:r>
              <a:rPr lang="en-US" sz="4000" b="1" dirty="0" smtClean="0"/>
              <a:t>Towards a more efficient analysis</a:t>
            </a:r>
            <a:endParaRPr lang="en-US" sz="4000" b="1" dirty="0"/>
          </a:p>
        </p:txBody>
      </p:sp>
      <p:sp>
        <p:nvSpPr>
          <p:cNvPr id="22" name="Rectangle 21"/>
          <p:cNvSpPr/>
          <p:nvPr/>
        </p:nvSpPr>
        <p:spPr>
          <a:xfrm>
            <a:off x="119742" y="1295400"/>
            <a:ext cx="8882742" cy="4419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455948" y="4495802"/>
            <a:ext cx="6449138"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 name="Rectangle 25"/>
          <p:cNvSpPr/>
          <p:nvPr/>
        </p:nvSpPr>
        <p:spPr>
          <a:xfrm>
            <a:off x="1684548" y="4343402"/>
            <a:ext cx="1191336"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26339" b="3078"/>
          <a:stretch/>
        </p:blipFill>
        <p:spPr bwMode="auto">
          <a:xfrm>
            <a:off x="76198" y="1523998"/>
            <a:ext cx="8706780" cy="3998366"/>
          </a:xfrm>
          <a:prstGeom prst="rect">
            <a:avLst/>
          </a:prstGeom>
          <a:noFill/>
          <a:ln>
            <a:noFill/>
          </a:ln>
          <a:extLst>
            <a:ext uri="{53640926-AAD7-44D8-BBD7-CCE9431645EC}">
              <a14:shadowObscured xmlns:a14="http://schemas.microsoft.com/office/drawing/2010/main"/>
            </a:ext>
          </a:extLst>
        </p:spPr>
      </p:pic>
      <p:sp>
        <p:nvSpPr>
          <p:cNvPr id="3" name="Rectangle 2"/>
          <p:cNvSpPr/>
          <p:nvPr/>
        </p:nvSpPr>
        <p:spPr>
          <a:xfrm>
            <a:off x="809172" y="4281714"/>
            <a:ext cx="1661886" cy="4191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948714" y="4267200"/>
            <a:ext cx="1661886" cy="4191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22723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401762"/>
          </a:xfrm>
        </p:spPr>
        <p:txBody>
          <a:bodyPr>
            <a:normAutofit/>
          </a:bodyPr>
          <a:lstStyle/>
          <a:p>
            <a:r>
              <a:rPr lang="en-US" sz="3600" b="1" dirty="0" smtClean="0"/>
              <a:t>Levels of Analytic Control</a:t>
            </a:r>
            <a:endParaRPr lang="en-US" sz="3600" b="1" dirty="0">
              <a:solidFill>
                <a:srgbClr val="2505AD"/>
              </a:solidFill>
            </a:endParaRPr>
          </a:p>
        </p:txBody>
      </p:sp>
      <p:sp>
        <p:nvSpPr>
          <p:cNvPr id="5" name="Content Placeholder 2"/>
          <p:cNvSpPr txBox="1">
            <a:spLocks/>
          </p:cNvSpPr>
          <p:nvPr/>
        </p:nvSpPr>
        <p:spPr>
          <a:xfrm>
            <a:off x="152400" y="1447800"/>
            <a:ext cx="8534400" cy="502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2700" b="1" dirty="0" smtClean="0">
                <a:latin typeface="Cambria" panose="02040503050406030204" pitchFamily="18" charset="0"/>
                <a:cs typeface="Times New Roman" panose="02020603050405020304" pitchFamily="18" charset="0"/>
              </a:rPr>
              <a:t>Strong  </a:t>
            </a:r>
          </a:p>
          <a:p>
            <a:pPr marL="0" indent="0">
              <a:spcBef>
                <a:spcPts val="0"/>
              </a:spcBef>
              <a:buNone/>
            </a:pPr>
            <a:r>
              <a:rPr lang="en-US" sz="2300" b="1" i="1" dirty="0">
                <a:solidFill>
                  <a:srgbClr val="2505AD"/>
                </a:solidFill>
                <a:latin typeface="Cambria" panose="02040503050406030204" pitchFamily="18" charset="0"/>
                <a:cs typeface="Times New Roman" panose="02020603050405020304" pitchFamily="18" charset="0"/>
              </a:rPr>
              <a:t>Test condition: </a:t>
            </a:r>
            <a:r>
              <a:rPr lang="en-US" sz="2300" b="1" dirty="0">
                <a:solidFill>
                  <a:srgbClr val="2505AD"/>
                </a:solidFill>
                <a:latin typeface="Cambria" panose="02040503050406030204" pitchFamily="18" charset="0"/>
                <a:cs typeface="Times New Roman" panose="02020603050405020304" pitchFamily="18" charset="0"/>
              </a:rPr>
              <a:t>	Consistently elevated rates </a:t>
            </a:r>
          </a:p>
          <a:p>
            <a:pPr marL="0" indent="0">
              <a:spcBef>
                <a:spcPts val="0"/>
              </a:spcBef>
              <a:buNone/>
            </a:pPr>
            <a:r>
              <a:rPr lang="en-US" sz="2300" b="1" i="1" dirty="0" smtClean="0">
                <a:solidFill>
                  <a:srgbClr val="2505AD"/>
                </a:solidFill>
                <a:latin typeface="Cambria" panose="02040503050406030204" pitchFamily="18" charset="0"/>
                <a:cs typeface="Times New Roman" panose="02020603050405020304" pitchFamily="18" charset="0"/>
              </a:rPr>
              <a:t>Control condition:</a:t>
            </a:r>
            <a:r>
              <a:rPr lang="en-US" sz="2300" b="1" dirty="0" smtClean="0">
                <a:solidFill>
                  <a:srgbClr val="2505AD"/>
                </a:solidFill>
                <a:latin typeface="Cambria" panose="02040503050406030204" pitchFamily="18" charset="0"/>
                <a:cs typeface="Times New Roman" panose="02020603050405020304" pitchFamily="18" charset="0"/>
              </a:rPr>
              <a:t>	Zero </a:t>
            </a:r>
            <a:r>
              <a:rPr lang="en-US" sz="2300" b="1" dirty="0">
                <a:solidFill>
                  <a:srgbClr val="2505AD"/>
                </a:solidFill>
                <a:latin typeface="Cambria" panose="02040503050406030204" pitchFamily="18" charset="0"/>
                <a:cs typeface="Times New Roman" panose="02020603050405020304" pitchFamily="18" charset="0"/>
              </a:rPr>
              <a:t>or near-zero </a:t>
            </a:r>
            <a:r>
              <a:rPr lang="en-US" sz="2300" b="1" dirty="0" smtClean="0">
                <a:solidFill>
                  <a:srgbClr val="2505AD"/>
                </a:solidFill>
                <a:latin typeface="Cambria" panose="02040503050406030204" pitchFamily="18" charset="0"/>
                <a:cs typeface="Times New Roman" panose="02020603050405020304" pitchFamily="18" charset="0"/>
              </a:rPr>
              <a:t>rates  </a:t>
            </a:r>
          </a:p>
          <a:p>
            <a:pPr marL="0" indent="0">
              <a:spcBef>
                <a:spcPts val="0"/>
              </a:spcBef>
              <a:buNone/>
            </a:pPr>
            <a:endParaRPr lang="en-US" sz="1200" dirty="0" smtClean="0">
              <a:solidFill>
                <a:srgbClr val="2505AD"/>
              </a:solidFill>
              <a:latin typeface="Cambria" panose="02040503050406030204" pitchFamily="18" charset="0"/>
              <a:cs typeface="Times New Roman" panose="02020603050405020304" pitchFamily="18" charset="0"/>
            </a:endParaRPr>
          </a:p>
          <a:p>
            <a:pPr marL="0" indent="0">
              <a:spcBef>
                <a:spcPts val="0"/>
              </a:spcBef>
              <a:buNone/>
            </a:pPr>
            <a:endParaRPr lang="en-US" sz="1200" dirty="0" smtClean="0">
              <a:solidFill>
                <a:srgbClr val="2505AD"/>
              </a:solidFill>
              <a:latin typeface="Cambria" panose="02040503050406030204" pitchFamily="18" charset="0"/>
              <a:cs typeface="Times New Roman" panose="02020603050405020304" pitchFamily="18" charset="0"/>
            </a:endParaRPr>
          </a:p>
          <a:p>
            <a:pPr marL="0" indent="0">
              <a:spcBef>
                <a:spcPts val="0"/>
              </a:spcBef>
              <a:buNone/>
            </a:pPr>
            <a:endParaRPr lang="en-US" sz="1200" dirty="0">
              <a:solidFill>
                <a:srgbClr val="2505AD"/>
              </a:solidFill>
              <a:latin typeface="Cambria" panose="02040503050406030204" pitchFamily="18" charset="0"/>
              <a:cs typeface="Times New Roman" panose="02020603050405020304" pitchFamily="18" charset="0"/>
            </a:endParaRPr>
          </a:p>
          <a:p>
            <a:pPr marL="0" indent="0">
              <a:spcBef>
                <a:spcPts val="0"/>
              </a:spcBef>
              <a:buNone/>
            </a:pPr>
            <a:r>
              <a:rPr lang="en-US" sz="2700" b="1" dirty="0" smtClean="0">
                <a:solidFill>
                  <a:schemeClr val="tx1">
                    <a:lumMod val="65000"/>
                    <a:lumOff val="35000"/>
                  </a:schemeClr>
                </a:solidFill>
                <a:latin typeface="Cambria" panose="02040503050406030204" pitchFamily="18" charset="0"/>
                <a:cs typeface="Times New Roman" panose="02020603050405020304" pitchFamily="18" charset="0"/>
              </a:rPr>
              <a:t>Moderate </a:t>
            </a:r>
            <a:r>
              <a:rPr lang="en-US" sz="2700" b="1" dirty="0" smtClean="0">
                <a:latin typeface="Cambria" panose="02040503050406030204" pitchFamily="18" charset="0"/>
                <a:cs typeface="Times New Roman" panose="02020603050405020304" pitchFamily="18" charset="0"/>
              </a:rPr>
              <a:t> </a:t>
            </a:r>
          </a:p>
          <a:p>
            <a:pPr marL="0" indent="0">
              <a:spcBef>
                <a:spcPts val="0"/>
              </a:spcBef>
              <a:buNone/>
            </a:pPr>
            <a:r>
              <a:rPr lang="en-US" sz="2300" b="1" i="1" dirty="0">
                <a:solidFill>
                  <a:srgbClr val="2505AD"/>
                </a:solidFill>
                <a:latin typeface="Cambria" panose="02040503050406030204" pitchFamily="18" charset="0"/>
                <a:cs typeface="Times New Roman" panose="02020603050405020304" pitchFamily="18" charset="0"/>
              </a:rPr>
              <a:t>Test condition: </a:t>
            </a:r>
            <a:r>
              <a:rPr lang="en-US" sz="2300" b="1" dirty="0">
                <a:solidFill>
                  <a:srgbClr val="2505AD"/>
                </a:solidFill>
                <a:latin typeface="Cambria" panose="02040503050406030204" pitchFamily="18" charset="0"/>
                <a:cs typeface="Times New Roman" panose="02020603050405020304" pitchFamily="18" charset="0"/>
              </a:rPr>
              <a:t>	Some zeros or near-zero rates</a:t>
            </a:r>
          </a:p>
          <a:p>
            <a:pPr marL="0" indent="0">
              <a:spcBef>
                <a:spcPts val="0"/>
              </a:spcBef>
              <a:buNone/>
            </a:pPr>
            <a:r>
              <a:rPr lang="en-US" sz="2300" b="1" i="1" dirty="0" smtClean="0">
                <a:solidFill>
                  <a:srgbClr val="2505AD"/>
                </a:solidFill>
                <a:latin typeface="Cambria" panose="02040503050406030204" pitchFamily="18" charset="0"/>
                <a:cs typeface="Times New Roman" panose="02020603050405020304" pitchFamily="18" charset="0"/>
              </a:rPr>
              <a:t>Control condition:</a:t>
            </a:r>
            <a:r>
              <a:rPr lang="en-US" sz="2300" b="1" dirty="0" smtClean="0">
                <a:solidFill>
                  <a:srgbClr val="2505AD"/>
                </a:solidFill>
                <a:latin typeface="Cambria" panose="02040503050406030204" pitchFamily="18" charset="0"/>
                <a:cs typeface="Times New Roman" panose="02020603050405020304" pitchFamily="18" charset="0"/>
              </a:rPr>
              <a:t>	Zero </a:t>
            </a:r>
            <a:r>
              <a:rPr lang="en-US" sz="2300" b="1" dirty="0">
                <a:solidFill>
                  <a:srgbClr val="2505AD"/>
                </a:solidFill>
                <a:latin typeface="Cambria" panose="02040503050406030204" pitchFamily="18" charset="0"/>
                <a:cs typeface="Times New Roman" panose="02020603050405020304" pitchFamily="18" charset="0"/>
              </a:rPr>
              <a:t>or near-zero rates </a:t>
            </a:r>
          </a:p>
          <a:p>
            <a:pPr marL="0" indent="0">
              <a:spcBef>
                <a:spcPts val="0"/>
              </a:spcBef>
              <a:buNone/>
            </a:pPr>
            <a:endParaRPr lang="en-US" sz="1200" b="1" dirty="0" smtClean="0">
              <a:solidFill>
                <a:srgbClr val="2505AD"/>
              </a:solidFill>
              <a:latin typeface="Cambria" panose="02040503050406030204" pitchFamily="18" charset="0"/>
              <a:cs typeface="Times New Roman" panose="02020603050405020304" pitchFamily="18" charset="0"/>
            </a:endParaRPr>
          </a:p>
          <a:p>
            <a:pPr marL="0" indent="0">
              <a:spcBef>
                <a:spcPts val="0"/>
              </a:spcBef>
              <a:buNone/>
            </a:pPr>
            <a:endParaRPr lang="en-US" sz="1200" b="1" dirty="0" smtClean="0">
              <a:solidFill>
                <a:srgbClr val="2505AD"/>
              </a:solidFill>
              <a:latin typeface="Cambria" panose="02040503050406030204" pitchFamily="18" charset="0"/>
              <a:cs typeface="Times New Roman" panose="02020603050405020304" pitchFamily="18" charset="0"/>
            </a:endParaRPr>
          </a:p>
          <a:p>
            <a:pPr marL="0" indent="0">
              <a:spcBef>
                <a:spcPts val="0"/>
              </a:spcBef>
              <a:buNone/>
            </a:pPr>
            <a:endParaRPr lang="en-US" sz="1200" b="1" dirty="0">
              <a:solidFill>
                <a:srgbClr val="2505AD"/>
              </a:solidFill>
              <a:latin typeface="Cambria" panose="02040503050406030204" pitchFamily="18" charset="0"/>
              <a:cs typeface="Times New Roman" panose="02020603050405020304" pitchFamily="18" charset="0"/>
            </a:endParaRPr>
          </a:p>
          <a:p>
            <a:pPr marL="0" indent="0">
              <a:spcBef>
                <a:spcPts val="0"/>
              </a:spcBef>
              <a:buFont typeface="Arial" pitchFamily="34" charset="0"/>
              <a:buNone/>
            </a:pPr>
            <a:r>
              <a:rPr lang="en-US" sz="2700" b="1" dirty="0" smtClean="0">
                <a:solidFill>
                  <a:schemeClr val="bg1">
                    <a:lumMod val="95000"/>
                  </a:schemeClr>
                </a:solidFill>
                <a:latin typeface="Cambria" panose="02040503050406030204" pitchFamily="18" charset="0"/>
                <a:cs typeface="Times New Roman" panose="02020603050405020304" pitchFamily="18" charset="0"/>
              </a:rPr>
              <a:t>Weak </a:t>
            </a:r>
            <a:r>
              <a:rPr lang="en-US" sz="2700" b="1" dirty="0" smtClean="0">
                <a:latin typeface="Cambria" panose="02040503050406030204" pitchFamily="18" charset="0"/>
                <a:cs typeface="Times New Roman" panose="02020603050405020304" pitchFamily="18" charset="0"/>
              </a:rPr>
              <a:t> </a:t>
            </a:r>
          </a:p>
          <a:p>
            <a:pPr marL="0" indent="0">
              <a:spcBef>
                <a:spcPts val="0"/>
              </a:spcBef>
              <a:buNone/>
            </a:pPr>
            <a:r>
              <a:rPr lang="en-US" sz="2300" b="1" i="1" dirty="0">
                <a:solidFill>
                  <a:srgbClr val="2505AD"/>
                </a:solidFill>
                <a:latin typeface="Cambria" panose="02040503050406030204" pitchFamily="18" charset="0"/>
                <a:cs typeface="Times New Roman" panose="02020603050405020304" pitchFamily="18" charset="0"/>
              </a:rPr>
              <a:t>Test Condition: </a:t>
            </a:r>
            <a:r>
              <a:rPr lang="en-US" sz="2300" b="1" dirty="0">
                <a:solidFill>
                  <a:srgbClr val="2505AD"/>
                </a:solidFill>
                <a:latin typeface="Cambria" panose="02040503050406030204" pitchFamily="18" charset="0"/>
                <a:cs typeface="Times New Roman" panose="02020603050405020304" pitchFamily="18" charset="0"/>
              </a:rPr>
              <a:t>	</a:t>
            </a:r>
            <a:r>
              <a:rPr lang="en-US" sz="2300" b="1" dirty="0" smtClean="0">
                <a:solidFill>
                  <a:srgbClr val="2505AD"/>
                </a:solidFill>
                <a:latin typeface="Cambria" panose="02040503050406030204" pitchFamily="18" charset="0"/>
                <a:cs typeface="Times New Roman" panose="02020603050405020304" pitchFamily="18" charset="0"/>
              </a:rPr>
              <a:t>Variable but higher rates</a:t>
            </a:r>
            <a:endParaRPr lang="en-US" sz="2300" b="1" dirty="0">
              <a:solidFill>
                <a:srgbClr val="2505AD"/>
              </a:solidFill>
              <a:latin typeface="Cambria" panose="02040503050406030204" pitchFamily="18" charset="0"/>
              <a:cs typeface="Times New Roman" panose="02020603050405020304" pitchFamily="18" charset="0"/>
            </a:endParaRPr>
          </a:p>
          <a:p>
            <a:pPr marL="0" indent="0">
              <a:spcBef>
                <a:spcPts val="0"/>
              </a:spcBef>
              <a:buFont typeface="Arial" pitchFamily="34" charset="0"/>
              <a:buNone/>
            </a:pPr>
            <a:r>
              <a:rPr lang="en-US" sz="2300" b="1" i="1" dirty="0" smtClean="0">
                <a:solidFill>
                  <a:srgbClr val="2505AD"/>
                </a:solidFill>
                <a:latin typeface="Cambria" panose="02040503050406030204" pitchFamily="18" charset="0"/>
                <a:cs typeface="Times New Roman" panose="02020603050405020304" pitchFamily="18" charset="0"/>
              </a:rPr>
              <a:t>Control condition:</a:t>
            </a:r>
            <a:r>
              <a:rPr lang="en-US" sz="2300" b="1" dirty="0" smtClean="0">
                <a:solidFill>
                  <a:srgbClr val="2505AD"/>
                </a:solidFill>
                <a:latin typeface="Cambria" panose="02040503050406030204" pitchFamily="18" charset="0"/>
                <a:cs typeface="Times New Roman" panose="02020603050405020304" pitchFamily="18" charset="0"/>
              </a:rPr>
              <a:t>	Lower but non-zero rates</a:t>
            </a:r>
          </a:p>
          <a:p>
            <a:pPr marL="0" indent="0">
              <a:spcBef>
                <a:spcPts val="0"/>
              </a:spcBef>
              <a:buFont typeface="Arial" pitchFamily="34" charset="0"/>
              <a:buNone/>
            </a:pPr>
            <a:endParaRPr lang="en-US" sz="1200" b="1" dirty="0" smtClean="0">
              <a:solidFill>
                <a:srgbClr val="2505AD"/>
              </a:solidFill>
              <a:latin typeface="Cambria" panose="02040503050406030204" pitchFamily="18" charset="0"/>
              <a:cs typeface="Times New Roman" panose="02020603050405020304" pitchFamily="18" charset="0"/>
            </a:endParaRPr>
          </a:p>
          <a:p>
            <a:pPr marL="0" indent="0">
              <a:buFont typeface="Arial" pitchFamily="34" charset="0"/>
              <a:buNone/>
            </a:pPr>
            <a:endParaRPr lang="en-US" sz="1200" b="1" dirty="0" smtClean="0">
              <a:solidFill>
                <a:srgbClr val="2505AD"/>
              </a:solidFill>
              <a:latin typeface="Cambria" panose="02040503050406030204" pitchFamily="18" charset="0"/>
              <a:cs typeface="Times New Roman" panose="02020603050405020304" pitchFamily="18" charset="0"/>
            </a:endParaRPr>
          </a:p>
          <a:p>
            <a:pPr marL="0" indent="0">
              <a:buNone/>
            </a:pPr>
            <a:endParaRPr lang="en-US" sz="2600" dirty="0" smtClean="0">
              <a:solidFill>
                <a:srgbClr val="2505AD"/>
              </a:solidFill>
              <a:latin typeface="Cambria" panose="02040503050406030204" pitchFamily="18" charset="0"/>
              <a:cs typeface="Times New Roman" panose="02020603050405020304" pitchFamily="18" charset="0"/>
            </a:endParaRPr>
          </a:p>
          <a:p>
            <a:pPr marL="0" indent="0">
              <a:buNone/>
            </a:pPr>
            <a:endParaRPr lang="en-US" sz="2600" dirty="0">
              <a:latin typeface="Cambria" panose="020405030504060302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62" t="13067" r="7162" b="-767"/>
          <a:stretch/>
        </p:blipFill>
        <p:spPr bwMode="auto">
          <a:xfrm>
            <a:off x="6936084" y="1371599"/>
            <a:ext cx="2057665" cy="164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0179" r="5910"/>
          <a:stretch/>
        </p:blipFill>
        <p:spPr bwMode="auto">
          <a:xfrm>
            <a:off x="7078367" y="3099653"/>
            <a:ext cx="1913233" cy="165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0635" r="4518"/>
          <a:stretch/>
        </p:blipFill>
        <p:spPr bwMode="auto">
          <a:xfrm>
            <a:off x="7078367" y="4855032"/>
            <a:ext cx="1941538" cy="164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798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73884" cy="1676400"/>
          </a:xfrm>
        </p:spPr>
        <p:txBody>
          <a:bodyPr>
            <a:normAutofit/>
          </a:bodyPr>
          <a:lstStyle/>
          <a:p>
            <a:r>
              <a:rPr lang="en-US" sz="4000" b="1" dirty="0" smtClean="0"/>
              <a:t>Towards a more controlled analysis</a:t>
            </a:r>
            <a:endParaRPr lang="en-US" sz="4000" b="1" dirty="0"/>
          </a:p>
        </p:txBody>
      </p:sp>
      <p:sp>
        <p:nvSpPr>
          <p:cNvPr id="22" name="Rectangle 21"/>
          <p:cNvSpPr/>
          <p:nvPr/>
        </p:nvSpPr>
        <p:spPr>
          <a:xfrm>
            <a:off x="119742" y="1219200"/>
            <a:ext cx="8882742" cy="4191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455948" y="4191002"/>
            <a:ext cx="6449138"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486" y="1219200"/>
            <a:ext cx="7583653" cy="4278849"/>
          </a:xfrm>
          <a:prstGeom prst="rect">
            <a:avLst/>
          </a:prstGeom>
          <a:noFill/>
          <a:ln>
            <a:noFill/>
          </a:ln>
        </p:spPr>
      </p:pic>
      <p:sp>
        <p:nvSpPr>
          <p:cNvPr id="7" name="Rectangle 6"/>
          <p:cNvSpPr/>
          <p:nvPr/>
        </p:nvSpPr>
        <p:spPr>
          <a:xfrm>
            <a:off x="1752600" y="4332514"/>
            <a:ext cx="3124200" cy="290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00600" y="4318000"/>
            <a:ext cx="3124200" cy="290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95400" y="4229102"/>
            <a:ext cx="1143000" cy="58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42583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4"/>
          </a:xfrm>
        </p:spPr>
        <p:txBody>
          <a:bodyPr>
            <a:normAutofit/>
          </a:bodyPr>
          <a:lstStyle/>
          <a:p>
            <a:r>
              <a:rPr lang="en-US" sz="3600" b="1" dirty="0" smtClean="0"/>
              <a:t>Interpretation and Implications of Varying Levels of Analytic Control</a:t>
            </a:r>
            <a:endParaRPr lang="en-US" sz="3600" b="1" dirty="0">
              <a:solidFill>
                <a:srgbClr val="2505AD"/>
              </a:solidFill>
            </a:endParaRPr>
          </a:p>
        </p:txBody>
      </p:sp>
      <p:sp>
        <p:nvSpPr>
          <p:cNvPr id="5" name="Content Placeholder 2"/>
          <p:cNvSpPr txBox="1">
            <a:spLocks/>
          </p:cNvSpPr>
          <p:nvPr/>
        </p:nvSpPr>
        <p:spPr>
          <a:xfrm>
            <a:off x="304800" y="1676400"/>
            <a:ext cx="8610600" cy="502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2400" b="1" dirty="0" smtClean="0">
                <a:latin typeface="Cambria" panose="02040503050406030204" pitchFamily="18" charset="0"/>
                <a:cs typeface="Times New Roman" panose="02020603050405020304" pitchFamily="18" charset="0"/>
              </a:rPr>
              <a:t>Strong experimental control </a:t>
            </a:r>
          </a:p>
          <a:p>
            <a:pPr marL="0" indent="0">
              <a:spcBef>
                <a:spcPts val="0"/>
              </a:spcBef>
              <a:buNone/>
            </a:pPr>
            <a:endParaRPr lang="en-US" sz="2000" b="1" dirty="0" smtClean="0">
              <a:solidFill>
                <a:srgbClr val="2505AD"/>
              </a:solidFill>
              <a:latin typeface="Cambria" panose="02040503050406030204" pitchFamily="18" charset="0"/>
              <a:cs typeface="Times New Roman" panose="02020603050405020304" pitchFamily="18" charset="0"/>
            </a:endParaRPr>
          </a:p>
          <a:p>
            <a:pPr marL="0" indent="0">
              <a:spcBef>
                <a:spcPts val="0"/>
              </a:spcBef>
              <a:buNone/>
            </a:pPr>
            <a:r>
              <a:rPr lang="en-US" sz="2000" b="1" dirty="0" smtClean="0">
                <a:solidFill>
                  <a:schemeClr val="accent5">
                    <a:lumMod val="75000"/>
                  </a:schemeClr>
                </a:solidFill>
                <a:latin typeface="Cambria" panose="02040503050406030204" pitchFamily="18" charset="0"/>
                <a:cs typeface="Times New Roman" panose="02020603050405020304" pitchFamily="18" charset="0"/>
              </a:rPr>
              <a:t>Interpretation:</a:t>
            </a:r>
            <a:r>
              <a:rPr lang="en-US" sz="2000" b="1" dirty="0">
                <a:latin typeface="Cambria" panose="02040503050406030204" pitchFamily="18" charset="0"/>
                <a:cs typeface="Times New Roman" panose="02020603050405020304" pitchFamily="18" charset="0"/>
              </a:rPr>
              <a:t>	</a:t>
            </a:r>
            <a:r>
              <a:rPr lang="en-US" sz="2000" b="1" dirty="0" smtClean="0">
                <a:solidFill>
                  <a:schemeClr val="accent5">
                    <a:lumMod val="75000"/>
                  </a:schemeClr>
                </a:solidFill>
                <a:latin typeface="Cambria" panose="02040503050406030204" pitchFamily="18" charset="0"/>
                <a:cs typeface="Times New Roman" panose="02020603050405020304" pitchFamily="18" charset="0"/>
              </a:rPr>
              <a:t>Have access to all reinforcers and EOs</a:t>
            </a:r>
          </a:p>
          <a:p>
            <a:pPr marL="0" indent="0">
              <a:spcBef>
                <a:spcPts val="0"/>
              </a:spcBef>
              <a:buNone/>
            </a:pPr>
            <a:endParaRPr lang="en-US" sz="2000" b="1" dirty="0" smtClean="0">
              <a:solidFill>
                <a:schemeClr val="accent5">
                  <a:lumMod val="75000"/>
                </a:schemeClr>
              </a:solidFill>
              <a:latin typeface="Cambria" panose="02040503050406030204" pitchFamily="18" charset="0"/>
              <a:cs typeface="Times New Roman" panose="02020603050405020304" pitchFamily="18" charset="0"/>
            </a:endParaRPr>
          </a:p>
          <a:p>
            <a:pPr marL="0" indent="0">
              <a:spcBef>
                <a:spcPts val="0"/>
              </a:spcBef>
              <a:buNone/>
            </a:pPr>
            <a:r>
              <a:rPr lang="en-US" sz="2000" b="1" dirty="0" smtClean="0">
                <a:solidFill>
                  <a:srgbClr val="FF0000"/>
                </a:solidFill>
                <a:latin typeface="Cambria" panose="02040503050406030204" pitchFamily="18" charset="0"/>
                <a:cs typeface="Times New Roman" panose="02020603050405020304" pitchFamily="18" charset="0"/>
              </a:rPr>
              <a:t>Implication: 	Can turn off problem behavior with </a:t>
            </a:r>
          </a:p>
          <a:p>
            <a:pPr marL="0" indent="0">
              <a:spcBef>
                <a:spcPts val="0"/>
              </a:spcBef>
              <a:buNone/>
            </a:pPr>
            <a:r>
              <a:rPr lang="en-US" sz="2000" b="1" dirty="0">
                <a:solidFill>
                  <a:srgbClr val="FF0000"/>
                </a:solidFill>
                <a:latin typeface="Cambria" panose="02040503050406030204" pitchFamily="18" charset="0"/>
                <a:cs typeface="Times New Roman" panose="02020603050405020304" pitchFamily="18" charset="0"/>
              </a:rPr>
              <a:t>	</a:t>
            </a:r>
            <a:r>
              <a:rPr lang="en-US" sz="2000" b="1" dirty="0" smtClean="0">
                <a:solidFill>
                  <a:srgbClr val="FF0000"/>
                </a:solidFill>
                <a:latin typeface="Cambria" panose="02040503050406030204" pitchFamily="18" charset="0"/>
                <a:cs typeface="Times New Roman" panose="02020603050405020304" pitchFamily="18" charset="0"/>
              </a:rPr>
              <a:t>	reinforcement; should achieve 	meaningful outcome 			with only function-based treatment</a:t>
            </a:r>
          </a:p>
          <a:p>
            <a:pPr marL="0" indent="0">
              <a:spcBef>
                <a:spcPts val="0"/>
              </a:spcBef>
              <a:buNone/>
            </a:pPr>
            <a:endParaRPr lang="en-US" sz="1200" dirty="0">
              <a:solidFill>
                <a:schemeClr val="accent6">
                  <a:lumMod val="75000"/>
                </a:schemeClr>
              </a:solidFill>
              <a:latin typeface="Cambria" panose="02040503050406030204" pitchFamily="18" charset="0"/>
              <a:cs typeface="Times New Roman" panose="02020603050405020304" pitchFamily="18" charset="0"/>
            </a:endParaRPr>
          </a:p>
          <a:p>
            <a:pPr marL="0" indent="0">
              <a:spcBef>
                <a:spcPts val="0"/>
              </a:spcBef>
              <a:buNone/>
            </a:pPr>
            <a:r>
              <a:rPr lang="en-US" sz="2000" b="1" dirty="0" smtClean="0">
                <a:solidFill>
                  <a:srgbClr val="2505AD"/>
                </a:solidFill>
                <a:latin typeface="Cambria" panose="02040503050406030204" pitchFamily="18" charset="0"/>
                <a:cs typeface="Times New Roman" panose="02020603050405020304" pitchFamily="18" charset="0"/>
              </a:rPr>
              <a:t> </a:t>
            </a:r>
            <a:endParaRPr lang="en-US" sz="2000" b="1" dirty="0" smtClean="0">
              <a:solidFill>
                <a:srgbClr val="FF0000"/>
              </a:solidFill>
              <a:latin typeface="Cambria" panose="02040503050406030204" pitchFamily="18" charset="0"/>
              <a:cs typeface="Times New Roman" panose="02020603050405020304" pitchFamily="18" charset="0"/>
            </a:endParaRPr>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62" t="13067" r="7162" b="-767"/>
          <a:stretch/>
        </p:blipFill>
        <p:spPr bwMode="auto">
          <a:xfrm>
            <a:off x="304804" y="4150836"/>
            <a:ext cx="2805907" cy="224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510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4"/>
          </a:xfrm>
        </p:spPr>
        <p:txBody>
          <a:bodyPr>
            <a:normAutofit/>
          </a:bodyPr>
          <a:lstStyle/>
          <a:p>
            <a:r>
              <a:rPr lang="en-US" sz="3600" b="1" dirty="0" smtClean="0"/>
              <a:t>Interpretation and Implications of Varying Levels of Analytic Control</a:t>
            </a:r>
            <a:endParaRPr lang="en-US" sz="3600" b="1" dirty="0">
              <a:solidFill>
                <a:srgbClr val="2505AD"/>
              </a:solidFill>
            </a:endParaRPr>
          </a:p>
        </p:txBody>
      </p:sp>
      <p:sp>
        <p:nvSpPr>
          <p:cNvPr id="5" name="Content Placeholder 2"/>
          <p:cNvSpPr txBox="1">
            <a:spLocks/>
          </p:cNvSpPr>
          <p:nvPr/>
        </p:nvSpPr>
        <p:spPr>
          <a:xfrm>
            <a:off x="304800" y="1447800"/>
            <a:ext cx="8610600" cy="525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2000" b="1" dirty="0" smtClean="0">
                <a:solidFill>
                  <a:srgbClr val="2505AD"/>
                </a:solidFill>
                <a:latin typeface="Cambria" panose="02040503050406030204" pitchFamily="18" charset="0"/>
                <a:cs typeface="Times New Roman" panose="02020603050405020304" pitchFamily="18" charset="0"/>
              </a:rPr>
              <a:t> </a:t>
            </a:r>
            <a:endParaRPr lang="en-US" sz="2000" b="1" dirty="0" smtClean="0">
              <a:solidFill>
                <a:srgbClr val="FF0000"/>
              </a:solidFill>
              <a:latin typeface="Cambria" panose="02040503050406030204" pitchFamily="18" charset="0"/>
              <a:cs typeface="Times New Roman" panose="02020603050405020304" pitchFamily="18" charset="0"/>
            </a:endParaRPr>
          </a:p>
          <a:p>
            <a:pPr marL="0" indent="0">
              <a:spcBef>
                <a:spcPts val="0"/>
              </a:spcBef>
              <a:buNone/>
            </a:pPr>
            <a:endParaRPr lang="en-US" sz="1200" dirty="0">
              <a:solidFill>
                <a:schemeClr val="accent6">
                  <a:lumMod val="75000"/>
                </a:schemeClr>
              </a:solidFill>
              <a:latin typeface="Cambria" panose="02040503050406030204" pitchFamily="18" charset="0"/>
              <a:cs typeface="Times New Roman" panose="02020603050405020304" pitchFamily="18" charset="0"/>
            </a:endParaRPr>
          </a:p>
          <a:p>
            <a:pPr marL="0" indent="0">
              <a:spcBef>
                <a:spcPts val="0"/>
              </a:spcBef>
              <a:buNone/>
            </a:pPr>
            <a:r>
              <a:rPr lang="en-US" sz="2400" b="1" dirty="0" smtClean="0">
                <a:solidFill>
                  <a:schemeClr val="tx1">
                    <a:lumMod val="65000"/>
                    <a:lumOff val="35000"/>
                  </a:schemeClr>
                </a:solidFill>
                <a:latin typeface="Cambria" panose="02040503050406030204" pitchFamily="18" charset="0"/>
                <a:cs typeface="Times New Roman" panose="02020603050405020304" pitchFamily="18" charset="0"/>
              </a:rPr>
              <a:t>Moderate experimental control </a:t>
            </a:r>
          </a:p>
          <a:p>
            <a:pPr marL="0" lvl="1" indent="0">
              <a:spcBef>
                <a:spcPts val="0"/>
              </a:spcBef>
              <a:buNone/>
            </a:pPr>
            <a:endParaRPr lang="en-US" sz="2000" b="1" dirty="0" smtClean="0">
              <a:solidFill>
                <a:schemeClr val="accent5">
                  <a:lumMod val="75000"/>
                </a:schemeClr>
              </a:solidFill>
              <a:latin typeface="Cambria" panose="02040503050406030204" pitchFamily="18" charset="0"/>
              <a:cs typeface="Times New Roman" panose="02020603050405020304" pitchFamily="18" charset="0"/>
            </a:endParaRPr>
          </a:p>
          <a:p>
            <a:pPr marL="0" lvl="1" indent="0">
              <a:spcBef>
                <a:spcPts val="0"/>
              </a:spcBef>
              <a:buNone/>
            </a:pPr>
            <a:r>
              <a:rPr lang="en-US" sz="2000" b="1" dirty="0" smtClean="0">
                <a:solidFill>
                  <a:schemeClr val="accent5">
                    <a:lumMod val="75000"/>
                  </a:schemeClr>
                </a:solidFill>
                <a:latin typeface="Cambria" panose="02040503050406030204" pitchFamily="18" charset="0"/>
                <a:cs typeface="Times New Roman" panose="02020603050405020304" pitchFamily="18" charset="0"/>
              </a:rPr>
              <a:t>Interpretation:</a:t>
            </a:r>
            <a:r>
              <a:rPr lang="en-US" sz="2000" b="1" dirty="0" smtClean="0">
                <a:latin typeface="Cambria" panose="02040503050406030204" pitchFamily="18" charset="0"/>
                <a:cs typeface="Times New Roman" panose="02020603050405020304" pitchFamily="18" charset="0"/>
              </a:rPr>
              <a:t> 	</a:t>
            </a:r>
            <a:r>
              <a:rPr lang="en-US" sz="2000" b="1" dirty="0" smtClean="0">
                <a:solidFill>
                  <a:schemeClr val="accent5">
                    <a:lumMod val="75000"/>
                  </a:schemeClr>
                </a:solidFill>
                <a:latin typeface="Cambria" panose="02040503050406030204" pitchFamily="18" charset="0"/>
                <a:cs typeface="Times New Roman" panose="02020603050405020304" pitchFamily="18" charset="0"/>
              </a:rPr>
              <a:t>Some other EO is probably uncontrolled and interacting</a:t>
            </a:r>
          </a:p>
          <a:p>
            <a:pPr marL="0" lvl="1" indent="0">
              <a:spcBef>
                <a:spcPts val="0"/>
              </a:spcBef>
              <a:buNone/>
            </a:pPr>
            <a:endParaRPr lang="en-US" sz="2000" b="1" dirty="0" smtClean="0">
              <a:solidFill>
                <a:srgbClr val="FF0000"/>
              </a:solidFill>
              <a:latin typeface="Cambria" panose="02040503050406030204" pitchFamily="18" charset="0"/>
              <a:cs typeface="Times New Roman" panose="02020603050405020304" pitchFamily="18" charset="0"/>
            </a:endParaRPr>
          </a:p>
          <a:p>
            <a:pPr marL="0" lvl="1" indent="0">
              <a:spcBef>
                <a:spcPts val="0"/>
              </a:spcBef>
              <a:buNone/>
            </a:pPr>
            <a:r>
              <a:rPr lang="en-US" sz="2000" b="1" dirty="0" smtClean="0">
                <a:solidFill>
                  <a:srgbClr val="FF0000"/>
                </a:solidFill>
                <a:latin typeface="Cambria" panose="02040503050406030204" pitchFamily="18" charset="0"/>
                <a:cs typeface="Times New Roman" panose="02020603050405020304" pitchFamily="18" charset="0"/>
              </a:rPr>
              <a:t>Implication: 	Skill development may be slower as motivation may vary 		across sessions, but should </a:t>
            </a:r>
            <a:r>
              <a:rPr lang="en-US" sz="2000" b="1" dirty="0">
                <a:solidFill>
                  <a:srgbClr val="FF0000"/>
                </a:solidFill>
                <a:latin typeface="Cambria" panose="02040503050406030204" pitchFamily="18" charset="0"/>
                <a:cs typeface="Times New Roman" panose="02020603050405020304" pitchFamily="18" charset="0"/>
              </a:rPr>
              <a:t>achieve </a:t>
            </a:r>
            <a:r>
              <a:rPr lang="en-US" sz="2000" b="1" dirty="0" smtClean="0">
                <a:solidFill>
                  <a:srgbClr val="FF0000"/>
                </a:solidFill>
                <a:latin typeface="Cambria" panose="02040503050406030204" pitchFamily="18" charset="0"/>
                <a:cs typeface="Times New Roman" panose="02020603050405020304" pitchFamily="18" charset="0"/>
              </a:rPr>
              <a:t>meaningful </a:t>
            </a:r>
            <a:r>
              <a:rPr lang="en-US" sz="2000" b="1" dirty="0">
                <a:solidFill>
                  <a:srgbClr val="FF0000"/>
                </a:solidFill>
                <a:latin typeface="Cambria" panose="02040503050406030204" pitchFamily="18" charset="0"/>
                <a:cs typeface="Times New Roman" panose="02020603050405020304" pitchFamily="18" charset="0"/>
              </a:rPr>
              <a:t>outcome </a:t>
            </a:r>
            <a:r>
              <a:rPr lang="en-US" sz="2000" b="1" dirty="0" smtClean="0">
                <a:solidFill>
                  <a:srgbClr val="FF0000"/>
                </a:solidFill>
                <a:latin typeface="Cambria" panose="02040503050406030204" pitchFamily="18" charset="0"/>
                <a:cs typeface="Times New Roman" panose="02020603050405020304" pitchFamily="18" charset="0"/>
              </a:rPr>
              <a:t>		with </a:t>
            </a:r>
            <a:r>
              <a:rPr lang="en-US" sz="2000" b="1" dirty="0">
                <a:solidFill>
                  <a:srgbClr val="FF0000"/>
                </a:solidFill>
                <a:latin typeface="Cambria" panose="02040503050406030204" pitchFamily="18" charset="0"/>
                <a:cs typeface="Times New Roman" panose="02020603050405020304" pitchFamily="18" charset="0"/>
              </a:rPr>
              <a:t>only </a:t>
            </a:r>
            <a:r>
              <a:rPr lang="en-US" sz="2000" b="1" dirty="0" smtClean="0">
                <a:solidFill>
                  <a:srgbClr val="FF0000"/>
                </a:solidFill>
                <a:latin typeface="Cambria" panose="02040503050406030204" pitchFamily="18" charset="0"/>
                <a:cs typeface="Times New Roman" panose="02020603050405020304" pitchFamily="18" charset="0"/>
              </a:rPr>
              <a:t>function-based treatment</a:t>
            </a:r>
          </a:p>
          <a:p>
            <a:pPr marL="0" indent="0">
              <a:spcBef>
                <a:spcPts val="0"/>
              </a:spcBef>
              <a:buNone/>
            </a:pPr>
            <a:endParaRPr lang="en-US" sz="1200" b="1" dirty="0">
              <a:latin typeface="Cambria" panose="02040503050406030204" pitchFamily="18" charset="0"/>
              <a:cs typeface="Times New Roman" panose="02020603050405020304" pitchFamily="18" charset="0"/>
            </a:endParaRPr>
          </a:p>
        </p:txBody>
      </p:sp>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179" r="5910"/>
          <a:stretch/>
        </p:blipFill>
        <p:spPr bwMode="auto">
          <a:xfrm>
            <a:off x="381000" y="4343400"/>
            <a:ext cx="2649092" cy="2289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410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4"/>
          </a:xfrm>
        </p:spPr>
        <p:txBody>
          <a:bodyPr>
            <a:normAutofit/>
          </a:bodyPr>
          <a:lstStyle/>
          <a:p>
            <a:r>
              <a:rPr lang="en-US" sz="3600" b="1" dirty="0" smtClean="0"/>
              <a:t>Interpretation and Implications of Varying Levels of Analytic Control</a:t>
            </a:r>
            <a:endParaRPr lang="en-US" sz="3600" b="1" dirty="0">
              <a:solidFill>
                <a:srgbClr val="2505AD"/>
              </a:solidFill>
            </a:endParaRPr>
          </a:p>
        </p:txBody>
      </p:sp>
      <p:sp>
        <p:nvSpPr>
          <p:cNvPr id="5" name="Content Placeholder 2"/>
          <p:cNvSpPr txBox="1">
            <a:spLocks/>
          </p:cNvSpPr>
          <p:nvPr/>
        </p:nvSpPr>
        <p:spPr>
          <a:xfrm>
            <a:off x="304800" y="1447800"/>
            <a:ext cx="8610600" cy="525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endParaRPr lang="en-US" sz="2000" b="1" dirty="0" smtClean="0">
              <a:solidFill>
                <a:schemeClr val="bg1"/>
              </a:solidFill>
              <a:latin typeface="Cambria" panose="02040503050406030204" pitchFamily="18" charset="0"/>
              <a:cs typeface="Times New Roman" panose="02020603050405020304" pitchFamily="18" charset="0"/>
            </a:endParaRPr>
          </a:p>
          <a:p>
            <a:pPr marL="0" indent="0">
              <a:spcBef>
                <a:spcPts val="0"/>
              </a:spcBef>
              <a:buNone/>
            </a:pPr>
            <a:r>
              <a:rPr lang="en-US" sz="2000" b="1" dirty="0" smtClean="0">
                <a:solidFill>
                  <a:schemeClr val="bg1"/>
                </a:solidFill>
                <a:latin typeface="Cambria" panose="02040503050406030204" pitchFamily="18" charset="0"/>
                <a:cs typeface="Times New Roman" panose="02020603050405020304" pitchFamily="18" charset="0"/>
              </a:rPr>
              <a:t>Weak experimental control </a:t>
            </a:r>
          </a:p>
          <a:p>
            <a:pPr marL="0" lvl="1" indent="0">
              <a:spcBef>
                <a:spcPts val="0"/>
              </a:spcBef>
              <a:buNone/>
            </a:pPr>
            <a:endParaRPr lang="en-US" sz="2000" b="1" dirty="0" smtClean="0">
              <a:solidFill>
                <a:schemeClr val="accent5">
                  <a:lumMod val="75000"/>
                </a:schemeClr>
              </a:solidFill>
              <a:latin typeface="Cambria" panose="02040503050406030204" pitchFamily="18" charset="0"/>
              <a:cs typeface="Times New Roman" panose="02020603050405020304" pitchFamily="18" charset="0"/>
            </a:endParaRPr>
          </a:p>
          <a:p>
            <a:pPr marL="0" lvl="1" indent="0">
              <a:spcBef>
                <a:spcPts val="0"/>
              </a:spcBef>
              <a:buNone/>
            </a:pPr>
            <a:r>
              <a:rPr lang="en-US" sz="2000" b="1" dirty="0" smtClean="0">
                <a:solidFill>
                  <a:schemeClr val="accent5">
                    <a:lumMod val="75000"/>
                  </a:schemeClr>
                </a:solidFill>
                <a:latin typeface="Cambria" panose="02040503050406030204" pitchFamily="18" charset="0"/>
                <a:cs typeface="Times New Roman" panose="02020603050405020304" pitchFamily="18" charset="0"/>
              </a:rPr>
              <a:t>Interpretation:</a:t>
            </a:r>
            <a:r>
              <a:rPr lang="en-US" sz="2000" b="1" dirty="0" smtClean="0">
                <a:latin typeface="Cambria" panose="02040503050406030204" pitchFamily="18" charset="0"/>
                <a:cs typeface="Times New Roman" panose="02020603050405020304" pitchFamily="18" charset="0"/>
              </a:rPr>
              <a:t>	</a:t>
            </a:r>
            <a:r>
              <a:rPr lang="en-US" sz="2000" b="1" dirty="0" smtClean="0">
                <a:solidFill>
                  <a:schemeClr val="accent5">
                    <a:lumMod val="75000"/>
                  </a:schemeClr>
                </a:solidFill>
                <a:latin typeface="Cambria" panose="02040503050406030204" pitchFamily="18" charset="0"/>
                <a:cs typeface="Times New Roman" panose="02020603050405020304" pitchFamily="18" charset="0"/>
              </a:rPr>
              <a:t>All reinforcers for problem behavior are not identified</a:t>
            </a:r>
          </a:p>
          <a:p>
            <a:pPr marL="0" lvl="1" indent="0">
              <a:spcBef>
                <a:spcPts val="0"/>
              </a:spcBef>
              <a:buNone/>
            </a:pPr>
            <a:endParaRPr lang="en-US" sz="2000" b="1" dirty="0" smtClean="0">
              <a:solidFill>
                <a:srgbClr val="FF0000"/>
              </a:solidFill>
              <a:latin typeface="Cambria" panose="02040503050406030204" pitchFamily="18" charset="0"/>
              <a:cs typeface="Times New Roman" panose="02020603050405020304" pitchFamily="18" charset="0"/>
            </a:endParaRPr>
          </a:p>
          <a:p>
            <a:pPr marL="0" lvl="1" indent="0">
              <a:spcBef>
                <a:spcPts val="0"/>
              </a:spcBef>
              <a:buNone/>
            </a:pPr>
            <a:r>
              <a:rPr lang="en-US" sz="2000" b="1" dirty="0" smtClean="0">
                <a:solidFill>
                  <a:srgbClr val="FF0000"/>
                </a:solidFill>
                <a:latin typeface="Cambria" panose="02040503050406030204" pitchFamily="18" charset="0"/>
                <a:cs typeface="Times New Roman" panose="02020603050405020304" pitchFamily="18" charset="0"/>
              </a:rPr>
              <a:t>Implication: 	Variable responding will persist throughout skill 			development, probably necessitating punishment or 			arbitrary reward system</a:t>
            </a:r>
          </a:p>
        </p:txBody>
      </p:sp>
      <p:pic>
        <p:nvPicPr>
          <p:cNvPr id="7"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635" r="4518"/>
          <a:stretch/>
        </p:blipFill>
        <p:spPr bwMode="auto">
          <a:xfrm>
            <a:off x="457200" y="4196609"/>
            <a:ext cx="2688284" cy="2276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txBox="1">
            <a:spLocks/>
          </p:cNvSpPr>
          <p:nvPr/>
        </p:nvSpPr>
        <p:spPr>
          <a:xfrm>
            <a:off x="3276600" y="4076700"/>
            <a:ext cx="4953000" cy="25527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endParaRPr lang="en-US" sz="2000" b="1" dirty="0" smtClean="0">
              <a:solidFill>
                <a:schemeClr val="bg1"/>
              </a:solidFill>
              <a:latin typeface="Cambria" panose="02040503050406030204" pitchFamily="18" charset="0"/>
              <a:cs typeface="Times New Roman" panose="02020603050405020304" pitchFamily="18" charset="0"/>
            </a:endParaRPr>
          </a:p>
          <a:p>
            <a:pPr marL="0" indent="0">
              <a:spcBef>
                <a:spcPts val="0"/>
              </a:spcBef>
              <a:buNone/>
            </a:pPr>
            <a:r>
              <a:rPr lang="en-US" sz="2000" b="1" dirty="0" smtClean="0">
                <a:solidFill>
                  <a:schemeClr val="bg1"/>
                </a:solidFill>
                <a:latin typeface="Cambria" panose="02040503050406030204" pitchFamily="18" charset="0"/>
                <a:cs typeface="Times New Roman" panose="02020603050405020304" pitchFamily="18" charset="0"/>
              </a:rPr>
              <a:t>The necessity of punishment when function-based treatments are made more practical is commonly reported:</a:t>
            </a:r>
          </a:p>
          <a:p>
            <a:pPr marL="0" indent="0">
              <a:spcBef>
                <a:spcPts val="0"/>
              </a:spcBef>
              <a:buNone/>
            </a:pPr>
            <a:r>
              <a:rPr lang="en-US" sz="2000" b="1" dirty="0" smtClean="0">
                <a:latin typeface="Cambria" panose="02040503050406030204" pitchFamily="18" charset="0"/>
                <a:cs typeface="Times New Roman" panose="02020603050405020304" pitchFamily="18" charset="0"/>
              </a:rPr>
              <a:t>Fisher et al., 2003, </a:t>
            </a:r>
            <a:r>
              <a:rPr lang="en-US" sz="2000" b="1" dirty="0" err="1">
                <a:latin typeface="Cambria" panose="02040503050406030204" pitchFamily="18" charset="0"/>
                <a:cs typeface="Times New Roman" panose="02020603050405020304" pitchFamily="18" charset="0"/>
              </a:rPr>
              <a:t>Hagopian</a:t>
            </a:r>
            <a:r>
              <a:rPr lang="en-US" sz="2000" b="1" dirty="0">
                <a:latin typeface="Cambria" panose="02040503050406030204" pitchFamily="18" charset="0"/>
                <a:cs typeface="Times New Roman" panose="02020603050405020304" pitchFamily="18" charset="0"/>
              </a:rPr>
              <a:t> et al.,1998, </a:t>
            </a:r>
            <a:r>
              <a:rPr lang="en-US" sz="2000" b="1" dirty="0" smtClean="0">
                <a:latin typeface="Cambria" panose="02040503050406030204" pitchFamily="18" charset="0"/>
                <a:cs typeface="Times New Roman" panose="02020603050405020304" pitchFamily="18" charset="0"/>
              </a:rPr>
              <a:t>Hanley et al., 2005, Wacker et al., 1990</a:t>
            </a:r>
          </a:p>
        </p:txBody>
      </p:sp>
    </p:spTree>
    <p:extLst>
      <p:ext uri="{BB962C8B-B14F-4D97-AF65-F5344CB8AC3E}">
        <p14:creationId xmlns:p14="http://schemas.microsoft.com/office/powerpoint/2010/main" val="124552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5" name="Rectangle 3"/>
          <p:cNvSpPr>
            <a:spLocks noGrp="1" noChangeArrowheads="1"/>
          </p:cNvSpPr>
          <p:nvPr>
            <p:ph type="body" idx="1"/>
          </p:nvPr>
        </p:nvSpPr>
        <p:spPr>
          <a:xfrm>
            <a:off x="152400" y="533400"/>
            <a:ext cx="8534400" cy="6096000"/>
          </a:xfrm>
        </p:spPr>
        <p:txBody>
          <a:bodyPr>
            <a:normAutofit/>
          </a:bodyPr>
          <a:lstStyle/>
          <a:p>
            <a:pPr lvl="0">
              <a:buNone/>
              <a:defRPr/>
            </a:pPr>
            <a:r>
              <a:rPr lang="en-US" sz="2900" b="1" dirty="0" smtClean="0">
                <a:solidFill>
                  <a:srgbClr val="2505AD"/>
                </a:solidFill>
                <a:cs typeface="Times New Roman" pitchFamily="18" charset="0"/>
              </a:rPr>
              <a:t>To achieve the humane outcomes that are possible with exclusive reliance on function-based treatments, </a:t>
            </a:r>
          </a:p>
          <a:p>
            <a:pPr lvl="0">
              <a:buNone/>
              <a:defRPr/>
            </a:pPr>
            <a:endParaRPr lang="en-US" sz="2900" b="1" dirty="0" smtClean="0">
              <a:solidFill>
                <a:srgbClr val="2505AD"/>
              </a:solidFill>
              <a:cs typeface="Times New Roman" pitchFamily="18" charset="0"/>
            </a:endParaRPr>
          </a:p>
          <a:p>
            <a:pPr lvl="0" algn="r">
              <a:buNone/>
              <a:defRPr/>
            </a:pPr>
            <a:r>
              <a:rPr lang="en-US" sz="2900" b="1" dirty="0" smtClean="0">
                <a:solidFill>
                  <a:srgbClr val="2505AD"/>
                </a:solidFill>
                <a:cs typeface="Times New Roman" pitchFamily="18" charset="0"/>
              </a:rPr>
              <a:t>it is important that we do everything we can to exert strong experimental control in our analyses.</a:t>
            </a:r>
            <a:endParaRPr lang="en-US" b="1" dirty="0" smtClean="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820" y="3755136"/>
            <a:ext cx="5326380" cy="2569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15477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459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ghanley\Downloads\file8412574329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85"/>
            <a:ext cx="9144000" cy="685611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95943" y="533400"/>
            <a:ext cx="4343400" cy="584775"/>
          </a:xfrm>
          <a:prstGeom prst="rect">
            <a:avLst/>
          </a:prstGeom>
          <a:noFill/>
        </p:spPr>
        <p:txBody>
          <a:bodyPr wrap="square" rtlCol="0">
            <a:spAutoFit/>
          </a:bodyPr>
          <a:lstStyle/>
          <a:p>
            <a:pPr marL="508000" lvl="2" indent="0">
              <a:buNone/>
            </a:pPr>
            <a:r>
              <a:rPr lang="en-US" sz="3200" b="1" dirty="0" smtClean="0">
                <a:latin typeface="Cambria" panose="02040503050406030204" pitchFamily="18" charset="0"/>
                <a:cs typeface="Times New Roman" pitchFamily="18" charset="0"/>
              </a:rPr>
              <a:t>It is attainable</a:t>
            </a:r>
            <a:endParaRPr lang="en-US" sz="3200" b="1" dirty="0">
              <a:latin typeface="Cambria" panose="02040503050406030204" pitchFamily="18" charset="0"/>
              <a:cs typeface="Times New Roman" pitchFamily="18" charset="0"/>
            </a:endParaRPr>
          </a:p>
        </p:txBody>
      </p:sp>
      <p:sp>
        <p:nvSpPr>
          <p:cNvPr id="13" name="TextBox 12"/>
          <p:cNvSpPr txBox="1"/>
          <p:nvPr/>
        </p:nvSpPr>
        <p:spPr>
          <a:xfrm>
            <a:off x="2895600" y="1396425"/>
            <a:ext cx="4343400" cy="584775"/>
          </a:xfrm>
          <a:prstGeom prst="rect">
            <a:avLst/>
          </a:prstGeom>
          <a:noFill/>
        </p:spPr>
        <p:txBody>
          <a:bodyPr wrap="square" rtlCol="0">
            <a:spAutoFit/>
          </a:bodyPr>
          <a:lstStyle/>
          <a:p>
            <a:pPr marL="508000" lvl="2" indent="0">
              <a:buNone/>
            </a:pPr>
            <a:r>
              <a:rPr lang="en-US" sz="3200" b="1" dirty="0">
                <a:latin typeface="Cambria" panose="02040503050406030204" pitchFamily="18" charset="0"/>
                <a:cs typeface="Times New Roman" pitchFamily="18" charset="0"/>
              </a:rPr>
              <a:t>w</a:t>
            </a:r>
            <a:r>
              <a:rPr lang="en-US" sz="3200" b="1" dirty="0" smtClean="0">
                <a:latin typeface="Cambria" panose="02040503050406030204" pitchFamily="18" charset="0"/>
                <a:cs typeface="Times New Roman" pitchFamily="18" charset="0"/>
              </a:rPr>
              <a:t>ithout drugs</a:t>
            </a:r>
            <a:endParaRPr lang="en-US" sz="3200" b="1" dirty="0">
              <a:latin typeface="Cambria" panose="02040503050406030204" pitchFamily="18" charset="0"/>
              <a:cs typeface="Times New Roman" pitchFamily="18" charset="0"/>
            </a:endParaRPr>
          </a:p>
        </p:txBody>
      </p:sp>
      <p:sp>
        <p:nvSpPr>
          <p:cNvPr id="19" name="TextBox 18"/>
          <p:cNvSpPr txBox="1"/>
          <p:nvPr/>
        </p:nvSpPr>
        <p:spPr>
          <a:xfrm>
            <a:off x="1066800" y="2438400"/>
            <a:ext cx="5638800" cy="584775"/>
          </a:xfrm>
          <a:prstGeom prst="rect">
            <a:avLst/>
          </a:prstGeom>
          <a:noFill/>
        </p:spPr>
        <p:txBody>
          <a:bodyPr wrap="square" rtlCol="0">
            <a:spAutoFit/>
          </a:bodyPr>
          <a:lstStyle/>
          <a:p>
            <a:pPr marL="508000" lvl="2" indent="0">
              <a:buNone/>
            </a:pPr>
            <a:r>
              <a:rPr lang="en-US" sz="3200" b="1" dirty="0">
                <a:latin typeface="Cambria" panose="02040503050406030204" pitchFamily="18" charset="0"/>
                <a:cs typeface="Times New Roman" pitchFamily="18" charset="0"/>
              </a:rPr>
              <a:t>w</a:t>
            </a:r>
            <a:r>
              <a:rPr lang="en-US" sz="3200" b="1" dirty="0" smtClean="0">
                <a:latin typeface="Cambria" panose="02040503050406030204" pitchFamily="18" charset="0"/>
                <a:cs typeface="Times New Roman" pitchFamily="18" charset="0"/>
              </a:rPr>
              <a:t>ithout hospitalization</a:t>
            </a:r>
            <a:endParaRPr lang="en-US" sz="3200" b="1" dirty="0">
              <a:latin typeface="Cambria" panose="02040503050406030204" pitchFamily="18" charset="0"/>
              <a:cs typeface="Times New Roman" pitchFamily="18" charset="0"/>
            </a:endParaRPr>
          </a:p>
        </p:txBody>
      </p:sp>
      <p:sp>
        <p:nvSpPr>
          <p:cNvPr id="20" name="TextBox 19"/>
          <p:cNvSpPr txBox="1"/>
          <p:nvPr/>
        </p:nvSpPr>
        <p:spPr>
          <a:xfrm>
            <a:off x="2514600" y="3530025"/>
            <a:ext cx="5867400" cy="584775"/>
          </a:xfrm>
          <a:prstGeom prst="rect">
            <a:avLst/>
          </a:prstGeom>
          <a:noFill/>
        </p:spPr>
        <p:txBody>
          <a:bodyPr wrap="square" rtlCol="0">
            <a:spAutoFit/>
          </a:bodyPr>
          <a:lstStyle/>
          <a:p>
            <a:pPr marL="508000" lvl="2" indent="0">
              <a:buNone/>
            </a:pPr>
            <a:r>
              <a:rPr lang="en-US" sz="3200" b="1" dirty="0">
                <a:latin typeface="Cambria" panose="02040503050406030204" pitchFamily="18" charset="0"/>
                <a:cs typeface="Times New Roman" pitchFamily="18" charset="0"/>
              </a:rPr>
              <a:t>w</a:t>
            </a:r>
            <a:r>
              <a:rPr lang="en-US" sz="3200" b="1" dirty="0" smtClean="0">
                <a:latin typeface="Cambria" panose="02040503050406030204" pitchFamily="18" charset="0"/>
                <a:cs typeface="Times New Roman" pitchFamily="18" charset="0"/>
              </a:rPr>
              <a:t>ithout harsh punishment  </a:t>
            </a:r>
            <a:endParaRPr lang="en-US" sz="3200" b="1" dirty="0">
              <a:latin typeface="Cambria" panose="02040503050406030204" pitchFamily="18" charset="0"/>
              <a:cs typeface="Times New Roman" pitchFamily="18" charset="0"/>
            </a:endParaRPr>
          </a:p>
        </p:txBody>
      </p:sp>
      <p:sp>
        <p:nvSpPr>
          <p:cNvPr id="21" name="TextBox 20"/>
          <p:cNvSpPr txBox="1"/>
          <p:nvPr/>
        </p:nvSpPr>
        <p:spPr>
          <a:xfrm>
            <a:off x="1143000" y="4444425"/>
            <a:ext cx="5867400" cy="1077218"/>
          </a:xfrm>
          <a:prstGeom prst="rect">
            <a:avLst/>
          </a:prstGeom>
          <a:noFill/>
        </p:spPr>
        <p:txBody>
          <a:bodyPr wrap="square" rtlCol="0">
            <a:spAutoFit/>
          </a:bodyPr>
          <a:lstStyle/>
          <a:p>
            <a:pPr marL="508000" lvl="2" indent="0">
              <a:buNone/>
            </a:pPr>
            <a:r>
              <a:rPr lang="en-US" sz="3200" b="1" dirty="0">
                <a:latin typeface="Cambria" panose="02040503050406030204" pitchFamily="18" charset="0"/>
                <a:cs typeface="Times New Roman" pitchFamily="18" charset="0"/>
              </a:rPr>
              <a:t>w</a:t>
            </a:r>
            <a:r>
              <a:rPr lang="en-US" sz="3200" b="1" dirty="0" smtClean="0">
                <a:latin typeface="Cambria" panose="02040503050406030204" pitchFamily="18" charset="0"/>
                <a:cs typeface="Times New Roman" pitchFamily="18" charset="0"/>
              </a:rPr>
              <a:t>ithout candies, stickers, and token boards</a:t>
            </a:r>
            <a:endParaRPr lang="en-US" sz="3200" b="1" dirty="0">
              <a:latin typeface="Cambria" panose="02040503050406030204" pitchFamily="18" charset="0"/>
              <a:cs typeface="Times New Roman" pitchFamily="18" charset="0"/>
            </a:endParaRPr>
          </a:p>
        </p:txBody>
      </p:sp>
    </p:spTree>
    <p:extLst>
      <p:ext uri="{BB962C8B-B14F-4D97-AF65-F5344CB8AC3E}">
        <p14:creationId xmlns:p14="http://schemas.microsoft.com/office/powerpoint/2010/main" val="888588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ghanley\Downloads\file8412574329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85"/>
            <a:ext cx="9144000" cy="685611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95943" y="533400"/>
            <a:ext cx="4343400" cy="584775"/>
          </a:xfrm>
          <a:prstGeom prst="rect">
            <a:avLst/>
          </a:prstGeom>
          <a:noFill/>
        </p:spPr>
        <p:txBody>
          <a:bodyPr wrap="square" rtlCol="0">
            <a:spAutoFit/>
          </a:bodyPr>
          <a:lstStyle/>
          <a:p>
            <a:pPr marL="508000" lvl="2" indent="0">
              <a:buNone/>
            </a:pPr>
            <a:r>
              <a:rPr lang="en-US" sz="3200" b="1" dirty="0" smtClean="0">
                <a:latin typeface="Cambria" panose="02040503050406030204" pitchFamily="18" charset="0"/>
                <a:cs typeface="Times New Roman" pitchFamily="18" charset="0"/>
              </a:rPr>
              <a:t>It is attainable</a:t>
            </a:r>
            <a:endParaRPr lang="en-US" sz="3200" b="1" dirty="0">
              <a:latin typeface="Cambria" panose="02040503050406030204" pitchFamily="18" charset="0"/>
              <a:cs typeface="Times New Roman" pitchFamily="18" charset="0"/>
            </a:endParaRPr>
          </a:p>
        </p:txBody>
      </p:sp>
      <p:sp>
        <p:nvSpPr>
          <p:cNvPr id="13" name="TextBox 12"/>
          <p:cNvSpPr txBox="1"/>
          <p:nvPr/>
        </p:nvSpPr>
        <p:spPr>
          <a:xfrm>
            <a:off x="2895600" y="1396425"/>
            <a:ext cx="4343400" cy="2554545"/>
          </a:xfrm>
          <a:prstGeom prst="rect">
            <a:avLst/>
          </a:prstGeom>
          <a:noFill/>
        </p:spPr>
        <p:txBody>
          <a:bodyPr wrap="square" rtlCol="0">
            <a:spAutoFit/>
          </a:bodyPr>
          <a:lstStyle/>
          <a:p>
            <a:pPr marL="508000" lvl="2" indent="0">
              <a:buNone/>
            </a:pPr>
            <a:r>
              <a:rPr lang="en-US" sz="3200" b="1" dirty="0">
                <a:latin typeface="Cambria" panose="02040503050406030204" pitchFamily="18" charset="0"/>
                <a:cs typeface="Times New Roman" pitchFamily="18" charset="0"/>
              </a:rPr>
              <a:t>b</a:t>
            </a:r>
            <a:r>
              <a:rPr lang="en-US" sz="3200" b="1" dirty="0" smtClean="0">
                <a:latin typeface="Cambria" panose="02040503050406030204" pitchFamily="18" charset="0"/>
                <a:cs typeface="Times New Roman" pitchFamily="18" charset="0"/>
              </a:rPr>
              <a:t>y first understanding why the child is engaging in the problem behavior</a:t>
            </a:r>
            <a:endParaRPr lang="en-US" sz="3200" b="1" dirty="0">
              <a:latin typeface="Cambria" panose="02040503050406030204" pitchFamily="18" charset="0"/>
              <a:cs typeface="Times New Roman" pitchFamily="18" charset="0"/>
            </a:endParaRPr>
          </a:p>
        </p:txBody>
      </p:sp>
    </p:spTree>
    <p:extLst>
      <p:ext uri="{BB962C8B-B14F-4D97-AF65-F5344CB8AC3E}">
        <p14:creationId xmlns:p14="http://schemas.microsoft.com/office/powerpoint/2010/main" val="2705593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ghanley\Downloads\file8412574329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85"/>
            <a:ext cx="9144000" cy="685611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95943" y="533400"/>
            <a:ext cx="4343400" cy="584775"/>
          </a:xfrm>
          <a:prstGeom prst="rect">
            <a:avLst/>
          </a:prstGeom>
          <a:noFill/>
        </p:spPr>
        <p:txBody>
          <a:bodyPr wrap="square" rtlCol="0">
            <a:spAutoFit/>
          </a:bodyPr>
          <a:lstStyle/>
          <a:p>
            <a:pPr marL="508000" lvl="2" indent="0">
              <a:buNone/>
            </a:pPr>
            <a:r>
              <a:rPr lang="en-US" sz="3200" b="1" dirty="0" smtClean="0">
                <a:latin typeface="Cambria" panose="02040503050406030204" pitchFamily="18" charset="0"/>
                <a:cs typeface="Times New Roman" pitchFamily="18" charset="0"/>
              </a:rPr>
              <a:t>It is attainable</a:t>
            </a:r>
            <a:endParaRPr lang="en-US" sz="3200" b="1" dirty="0">
              <a:latin typeface="Cambria" panose="02040503050406030204" pitchFamily="18" charset="0"/>
              <a:cs typeface="Times New Roman" pitchFamily="18" charset="0"/>
            </a:endParaRPr>
          </a:p>
        </p:txBody>
      </p:sp>
      <p:sp>
        <p:nvSpPr>
          <p:cNvPr id="13" name="TextBox 12"/>
          <p:cNvSpPr txBox="1"/>
          <p:nvPr/>
        </p:nvSpPr>
        <p:spPr>
          <a:xfrm>
            <a:off x="2895600" y="1396425"/>
            <a:ext cx="4343400" cy="2554545"/>
          </a:xfrm>
          <a:prstGeom prst="rect">
            <a:avLst/>
          </a:prstGeom>
          <a:noFill/>
        </p:spPr>
        <p:txBody>
          <a:bodyPr wrap="square" rtlCol="0">
            <a:spAutoFit/>
          </a:bodyPr>
          <a:lstStyle/>
          <a:p>
            <a:pPr marL="508000" lvl="2" indent="0">
              <a:buNone/>
            </a:pPr>
            <a:r>
              <a:rPr lang="en-US" sz="3200" b="1" dirty="0">
                <a:latin typeface="Cambria" panose="02040503050406030204" pitchFamily="18" charset="0"/>
                <a:cs typeface="Times New Roman" pitchFamily="18" charset="0"/>
              </a:rPr>
              <a:t>w</a:t>
            </a:r>
            <a:r>
              <a:rPr lang="en-US" sz="3200" b="1" dirty="0" smtClean="0">
                <a:latin typeface="Cambria" panose="02040503050406030204" pitchFamily="18" charset="0"/>
                <a:cs typeface="Times New Roman" pitchFamily="18" charset="0"/>
              </a:rPr>
              <a:t>hen children are taught skills to help them navigate our complex social world</a:t>
            </a:r>
            <a:endParaRPr lang="en-US" sz="3200" b="1" dirty="0">
              <a:latin typeface="Cambria" panose="02040503050406030204" pitchFamily="18" charset="0"/>
              <a:cs typeface="Times New Roman" pitchFamily="18" charset="0"/>
            </a:endParaRPr>
          </a:p>
        </p:txBody>
      </p:sp>
    </p:spTree>
    <p:extLst>
      <p:ext uri="{BB962C8B-B14F-4D97-AF65-F5344CB8AC3E}">
        <p14:creationId xmlns:p14="http://schemas.microsoft.com/office/powerpoint/2010/main" val="1434522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ghanley\Downloads\file8412574329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85"/>
            <a:ext cx="9144000" cy="685611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95943" y="533400"/>
            <a:ext cx="4343400" cy="584775"/>
          </a:xfrm>
          <a:prstGeom prst="rect">
            <a:avLst/>
          </a:prstGeom>
          <a:noFill/>
        </p:spPr>
        <p:txBody>
          <a:bodyPr wrap="square" rtlCol="0">
            <a:spAutoFit/>
          </a:bodyPr>
          <a:lstStyle/>
          <a:p>
            <a:pPr marL="508000" lvl="2" indent="0">
              <a:buNone/>
            </a:pPr>
            <a:r>
              <a:rPr lang="en-US" sz="3200" b="1" dirty="0" smtClean="0">
                <a:latin typeface="Cambria" panose="02040503050406030204" pitchFamily="18" charset="0"/>
                <a:cs typeface="Times New Roman" pitchFamily="18" charset="0"/>
              </a:rPr>
              <a:t>It is attainable</a:t>
            </a:r>
            <a:endParaRPr lang="en-US" sz="3200" b="1" dirty="0">
              <a:latin typeface="Cambria" panose="02040503050406030204" pitchFamily="18" charset="0"/>
              <a:cs typeface="Times New Roman" pitchFamily="18" charset="0"/>
            </a:endParaRPr>
          </a:p>
        </p:txBody>
      </p:sp>
      <p:sp>
        <p:nvSpPr>
          <p:cNvPr id="13" name="TextBox 12"/>
          <p:cNvSpPr txBox="1"/>
          <p:nvPr/>
        </p:nvSpPr>
        <p:spPr>
          <a:xfrm>
            <a:off x="3505200" y="1706940"/>
            <a:ext cx="4648200" cy="1569660"/>
          </a:xfrm>
          <a:prstGeom prst="rect">
            <a:avLst/>
          </a:prstGeom>
          <a:noFill/>
        </p:spPr>
        <p:txBody>
          <a:bodyPr wrap="square" rtlCol="0">
            <a:spAutoFit/>
          </a:bodyPr>
          <a:lstStyle/>
          <a:p>
            <a:pPr marL="508000" lvl="2" indent="0">
              <a:buNone/>
            </a:pPr>
            <a:r>
              <a:rPr lang="en-US" sz="3200" b="1" dirty="0" smtClean="0">
                <a:latin typeface="Cambria" panose="02040503050406030204" pitchFamily="18" charset="0"/>
                <a:cs typeface="Times New Roman" pitchFamily="18" charset="0"/>
              </a:rPr>
              <a:t>while showing complete respect for their preferences</a:t>
            </a:r>
            <a:endParaRPr lang="en-US" sz="3200" b="1" dirty="0">
              <a:latin typeface="Cambria" panose="02040503050406030204" pitchFamily="18" charset="0"/>
              <a:cs typeface="Times New Roman" pitchFamily="18" charset="0"/>
            </a:endParaRPr>
          </a:p>
        </p:txBody>
      </p:sp>
      <p:sp>
        <p:nvSpPr>
          <p:cNvPr id="5" name="TextBox 4"/>
          <p:cNvSpPr txBox="1"/>
          <p:nvPr/>
        </p:nvSpPr>
        <p:spPr>
          <a:xfrm>
            <a:off x="116112" y="4221540"/>
            <a:ext cx="5791200" cy="1569660"/>
          </a:xfrm>
          <a:prstGeom prst="rect">
            <a:avLst/>
          </a:prstGeom>
          <a:noFill/>
        </p:spPr>
        <p:txBody>
          <a:bodyPr wrap="square" rtlCol="0">
            <a:spAutoFit/>
          </a:bodyPr>
          <a:lstStyle/>
          <a:p>
            <a:pPr marL="508000" lvl="2" indent="0">
              <a:buNone/>
            </a:pPr>
            <a:r>
              <a:rPr lang="en-US" sz="3200" b="1" dirty="0">
                <a:latin typeface="Cambria" panose="02040503050406030204" pitchFamily="18" charset="0"/>
                <a:cs typeface="Times New Roman" pitchFamily="18" charset="0"/>
              </a:rPr>
              <a:t>w</a:t>
            </a:r>
            <a:r>
              <a:rPr lang="en-US" sz="3200" b="1" dirty="0" smtClean="0">
                <a:latin typeface="Cambria" panose="02040503050406030204" pitchFamily="18" charset="0"/>
                <a:cs typeface="Times New Roman" pitchFamily="18" charset="0"/>
              </a:rPr>
              <a:t>ithout altering their rich and unique personalities</a:t>
            </a:r>
          </a:p>
          <a:p>
            <a:pPr marL="508000" lvl="2" indent="0">
              <a:buNone/>
            </a:pPr>
            <a:r>
              <a:rPr lang="en-US" sz="3200" b="1" dirty="0" smtClean="0">
                <a:latin typeface="Cambria" panose="02040503050406030204" pitchFamily="18" charset="0"/>
                <a:cs typeface="Times New Roman" pitchFamily="18" charset="0"/>
              </a:rPr>
              <a:t>(i.e., patterns of behavior)</a:t>
            </a:r>
            <a:endParaRPr lang="en-US" sz="3200" b="1" dirty="0">
              <a:latin typeface="Cambria" panose="02040503050406030204" pitchFamily="18" charset="0"/>
              <a:cs typeface="Times New Roman" pitchFamily="18" charset="0"/>
            </a:endParaRPr>
          </a:p>
        </p:txBody>
      </p:sp>
    </p:spTree>
    <p:extLst>
      <p:ext uri="{BB962C8B-B14F-4D97-AF65-F5344CB8AC3E}">
        <p14:creationId xmlns:p14="http://schemas.microsoft.com/office/powerpoint/2010/main" val="52519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ghanley\Downloads\file8412574329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85"/>
            <a:ext cx="9144000" cy="685611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95943" y="533400"/>
            <a:ext cx="4343400" cy="584775"/>
          </a:xfrm>
          <a:prstGeom prst="rect">
            <a:avLst/>
          </a:prstGeom>
          <a:noFill/>
        </p:spPr>
        <p:txBody>
          <a:bodyPr wrap="square" rtlCol="0">
            <a:spAutoFit/>
          </a:bodyPr>
          <a:lstStyle/>
          <a:p>
            <a:pPr marL="508000" lvl="2" indent="0">
              <a:buNone/>
            </a:pPr>
            <a:r>
              <a:rPr lang="en-US" sz="3200" b="1" dirty="0" smtClean="0">
                <a:latin typeface="Cambria" panose="02040503050406030204" pitchFamily="18" charset="0"/>
                <a:cs typeface="Times New Roman" pitchFamily="18" charset="0"/>
              </a:rPr>
              <a:t>It is attainable</a:t>
            </a:r>
            <a:endParaRPr lang="en-US" sz="3200" b="1" dirty="0">
              <a:latin typeface="Cambria" panose="02040503050406030204" pitchFamily="18" charset="0"/>
              <a:cs typeface="Times New Roman" pitchFamily="18" charset="0"/>
            </a:endParaRPr>
          </a:p>
        </p:txBody>
      </p:sp>
      <p:sp>
        <p:nvSpPr>
          <p:cNvPr id="13" name="TextBox 12"/>
          <p:cNvSpPr txBox="1"/>
          <p:nvPr/>
        </p:nvSpPr>
        <p:spPr>
          <a:xfrm>
            <a:off x="3505200" y="1706940"/>
            <a:ext cx="4648200" cy="1569660"/>
          </a:xfrm>
          <a:prstGeom prst="rect">
            <a:avLst/>
          </a:prstGeom>
          <a:noFill/>
        </p:spPr>
        <p:txBody>
          <a:bodyPr wrap="square" rtlCol="0">
            <a:spAutoFit/>
          </a:bodyPr>
          <a:lstStyle/>
          <a:p>
            <a:pPr marL="508000" lvl="2" indent="0">
              <a:buNone/>
            </a:pPr>
            <a:r>
              <a:rPr lang="en-US" sz="3200" b="1" dirty="0" smtClean="0">
                <a:latin typeface="Cambria" panose="02040503050406030204" pitchFamily="18" charset="0"/>
                <a:cs typeface="Times New Roman" pitchFamily="18" charset="0"/>
              </a:rPr>
              <a:t>with proper assessment and treatment by a BCBA</a:t>
            </a:r>
            <a:endParaRPr lang="en-US" sz="3200" b="1" dirty="0">
              <a:latin typeface="Cambria" panose="02040503050406030204" pitchFamily="18" charset="0"/>
              <a:cs typeface="Times New Roman" pitchFamily="18" charset="0"/>
            </a:endParaRPr>
          </a:p>
        </p:txBody>
      </p:sp>
    </p:spTree>
    <p:extLst>
      <p:ext uri="{BB962C8B-B14F-4D97-AF65-F5344CB8AC3E}">
        <p14:creationId xmlns:p14="http://schemas.microsoft.com/office/powerpoint/2010/main" val="42196707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32837</TotalTime>
  <Words>5689</Words>
  <Application>Microsoft Office PowerPoint</Application>
  <PresentationFormat>On-screen Show (4:3)</PresentationFormat>
  <Paragraphs>566</Paragraphs>
  <Slides>49</Slides>
  <Notes>49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PowerPoint Presentation</vt:lpstr>
      <vt:lpstr>Autism is characterized by: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a functional assessment?</vt:lpstr>
      <vt:lpstr>PowerPoint Presentation</vt:lpstr>
      <vt:lpstr>PowerPoint Presentation</vt:lpstr>
      <vt:lpstr>Why conduct a functional assessment?</vt:lpstr>
      <vt:lpstr>PowerPoint Presentation</vt:lpstr>
      <vt:lpstr>PowerPoint Presentation</vt:lpstr>
      <vt:lpstr>PowerPoint Presentation</vt:lpstr>
      <vt:lpstr>PowerPoint Presentation</vt:lpstr>
      <vt:lpstr>Participants</vt:lpstr>
      <vt:lpstr>Outcomes (aggregated)</vt:lpstr>
      <vt:lpstr>Functional Assessment and Treatment Model</vt:lpstr>
      <vt:lpstr>Case Example (Gail, 3 yo, dx: PDD-NOS)</vt:lpstr>
      <vt:lpstr>Case Example (Gail, 3 yo, dx: PDD-NOS)</vt:lpstr>
      <vt:lpstr>Case Example (Gail, 3 yo, dx: PDD-NOS)</vt:lpstr>
      <vt:lpstr>Case Example (Bob, 8 yo, dx: Autism)</vt:lpstr>
      <vt:lpstr>Case Example (Dale, 11 yo, dx: Autism)</vt:lpstr>
      <vt:lpstr>Some Important Aspects of our Approach</vt:lpstr>
      <vt:lpstr>Some Important Aspects of our Approach</vt:lpstr>
      <vt:lpstr>Some Important Aspects of our Approach</vt:lpstr>
      <vt:lpstr>Some Important Aspects of our Approach</vt:lpstr>
      <vt:lpstr>Some Important Aspects of our Approach</vt:lpstr>
      <vt:lpstr>Some Important Aspects of our Approach</vt:lpstr>
      <vt:lpstr>Why might problem behavior occur?</vt:lpstr>
      <vt:lpstr>Some standard analyses published a while ago</vt:lpstr>
      <vt:lpstr>Some standard analyses published a while ago</vt:lpstr>
      <vt:lpstr>Some standard analyses published a while ago</vt:lpstr>
      <vt:lpstr>Analyses conducted within a 6- month time span (2012-2013)</vt:lpstr>
      <vt:lpstr>PowerPoint Presentation</vt:lpstr>
      <vt:lpstr>An unfortunate standardization of functional analysis has developed in last 10 years</vt:lpstr>
      <vt:lpstr>Consider an Interview Informed Synthesized Contingency Analysis</vt:lpstr>
      <vt:lpstr>Towards a more efficient analysis</vt:lpstr>
      <vt:lpstr>Towards a more efficient analysis</vt:lpstr>
      <vt:lpstr>Levels of Analytic Control</vt:lpstr>
      <vt:lpstr>Towards a more controlled analysis</vt:lpstr>
      <vt:lpstr>Interpretation and Implications of Varying Levels of Analytic Control</vt:lpstr>
      <vt:lpstr>Interpretation and Implications of Varying Levels of Analytic Control</vt:lpstr>
      <vt:lpstr>Interpretation and Implications of Varying Levels of Analytic Control</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Sleep Powerpoint for Parents Review the biological/behavioral underpinnings of sleep Go though the assessment/diagnosis process (describe sleep problem, identify faulty controls, faulty reinforcers for behaviors incompatible with sleep) Go through the assessment-based treatment development process (identify dev. approp. sleep goals, build in healthier controls, remove reinforcers for incmpatible behavior, consider alternatives to extinction, NC visits, bedtime pass, consider SR additions, consider faded bedtime and response cost procedures) (Use 2 examples, toddler, older child)</dc:title>
  <dc:creator>Greg Hanley</dc:creator>
  <cp:lastModifiedBy>ghanley</cp:lastModifiedBy>
  <cp:revision>783</cp:revision>
  <cp:lastPrinted>2014-02-04T01:50:12Z</cp:lastPrinted>
  <dcterms:created xsi:type="dcterms:W3CDTF">2008-09-17T16:44:08Z</dcterms:created>
  <dcterms:modified xsi:type="dcterms:W3CDTF">2015-06-08T23:49:27Z</dcterms:modified>
</cp:coreProperties>
</file>