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1502" r:id="rId2"/>
    <p:sldId id="1088" r:id="rId3"/>
    <p:sldId id="1070" r:id="rId4"/>
    <p:sldId id="1072" r:id="rId5"/>
    <p:sldId id="1073" r:id="rId6"/>
    <p:sldId id="1074" r:id="rId7"/>
    <p:sldId id="1075" r:id="rId8"/>
    <p:sldId id="1076" r:id="rId9"/>
    <p:sldId id="1077" r:id="rId10"/>
    <p:sldId id="1078" r:id="rId11"/>
    <p:sldId id="1079" r:id="rId12"/>
    <p:sldId id="1082" r:id="rId13"/>
    <p:sldId id="1292" r:id="rId14"/>
    <p:sldId id="1083" r:id="rId15"/>
    <p:sldId id="1293" r:id="rId16"/>
    <p:sldId id="1294" r:id="rId17"/>
    <p:sldId id="1290" r:id="rId18"/>
    <p:sldId id="1291" r:id="rId19"/>
    <p:sldId id="1084" r:id="rId20"/>
    <p:sldId id="983" r:id="rId21"/>
    <p:sldId id="986" r:id="rId22"/>
    <p:sldId id="987" r:id="rId23"/>
    <p:sldId id="439" r:id="rId24"/>
    <p:sldId id="852" r:id="rId25"/>
    <p:sldId id="1415" r:id="rId26"/>
    <p:sldId id="1416" r:id="rId27"/>
    <p:sldId id="1413" r:id="rId28"/>
    <p:sldId id="1309" r:id="rId29"/>
    <p:sldId id="1401" r:id="rId30"/>
    <p:sldId id="1407"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5A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223" autoAdjust="0"/>
    <p:restoredTop sz="69097" autoAdjust="0"/>
  </p:normalViewPr>
  <p:slideViewPr>
    <p:cSldViewPr>
      <p:cViewPr varScale="1">
        <p:scale>
          <a:sx n="49" d="100"/>
          <a:sy n="49" d="100"/>
        </p:scale>
        <p:origin x="-1374" y="-9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1116"/>
    </p:cViewPr>
  </p:sorterViewPr>
  <p:notesViewPr>
    <p:cSldViewPr>
      <p:cViewPr>
        <p:scale>
          <a:sx n="66" d="100"/>
          <a:sy n="66" d="100"/>
        </p:scale>
        <p:origin x="-2292" y="35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5747" tIns="47873" rIns="95747" bIns="47873" rtlCol="0"/>
          <a:lstStyle>
            <a:lvl1pPr algn="r">
              <a:defRPr sz="1300"/>
            </a:lvl1pPr>
          </a:lstStyle>
          <a:p>
            <a:fld id="{5D2D1D22-2DD8-45B0-B8EC-B14025FE03CC}" type="datetimeFigureOut">
              <a:rPr lang="en-US" smtClean="0"/>
              <a:pPr/>
              <a:t>6/8/2015</a:t>
            </a:fld>
            <a:endParaRPr lang="en-US"/>
          </a:p>
        </p:txBody>
      </p:sp>
      <p:sp>
        <p:nvSpPr>
          <p:cNvPr id="4" name="Footer Placeholder 3"/>
          <p:cNvSpPr>
            <a:spLocks noGrp="1"/>
          </p:cNvSpPr>
          <p:nvPr>
            <p:ph type="ftr" sz="quarter" idx="2"/>
          </p:nvPr>
        </p:nvSpPr>
        <p:spPr>
          <a:xfrm>
            <a:off x="0" y="9119473"/>
            <a:ext cx="3169920" cy="480060"/>
          </a:xfrm>
          <a:prstGeom prst="rect">
            <a:avLst/>
          </a:prstGeom>
        </p:spPr>
        <p:txBody>
          <a:bodyPr vert="horz" lIns="95747" tIns="47873" rIns="95747" bIns="47873"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3"/>
            <a:ext cx="3169920" cy="480060"/>
          </a:xfrm>
          <a:prstGeom prst="rect">
            <a:avLst/>
          </a:prstGeom>
        </p:spPr>
        <p:txBody>
          <a:bodyPr vert="horz" lIns="95747" tIns="47873" rIns="95747" bIns="47873" rtlCol="0" anchor="b"/>
          <a:lstStyle>
            <a:lvl1pPr algn="r">
              <a:defRPr sz="1300"/>
            </a:lvl1pPr>
          </a:lstStyle>
          <a:p>
            <a:fld id="{86EED2C9-489B-454D-804E-50CDFDD62A7B}" type="slidenum">
              <a:rPr lang="en-US" smtClean="0"/>
              <a:pPr/>
              <a:t>‹#›</a:t>
            </a:fld>
            <a:endParaRPr lang="en-US"/>
          </a:p>
        </p:txBody>
      </p:sp>
    </p:spTree>
    <p:extLst>
      <p:ext uri="{BB962C8B-B14F-4D97-AF65-F5344CB8AC3E}">
        <p14:creationId xmlns:p14="http://schemas.microsoft.com/office/powerpoint/2010/main" val="3994876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303FB42C-A1B3-47E4-9DC8-41724775D3F3}" type="datetimeFigureOut">
              <a:rPr lang="en-US" smtClean="0"/>
              <a:pPr/>
              <a:t>6/8/2015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5747" tIns="47873" rIns="95747" bIns="4787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473"/>
            <a:ext cx="3169920" cy="480060"/>
          </a:xfrm>
          <a:prstGeom prst="rect">
            <a:avLst/>
          </a:prstGeom>
        </p:spPr>
        <p:txBody>
          <a:bodyPr vert="horz" lIns="95747" tIns="47873" rIns="95747" bIns="4787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5747" tIns="47873" rIns="95747" bIns="47873" rtlCol="0" anchor="b"/>
          <a:lstStyle>
            <a:lvl1pPr algn="r">
              <a:defRPr sz="1300"/>
            </a:lvl1pPr>
          </a:lstStyle>
          <a:p>
            <a:fld id="{6312EACC-0809-4BF3-A1FA-4216C5707E6B}" type="slidenum">
              <a:rPr lang="en-US" smtClean="0"/>
              <a:pPr/>
              <a:t>‹#›</a:t>
            </a:fld>
            <a:endParaRPr lang="en-US"/>
          </a:p>
        </p:txBody>
      </p:sp>
    </p:spTree>
    <p:extLst>
      <p:ext uri="{BB962C8B-B14F-4D97-AF65-F5344CB8AC3E}">
        <p14:creationId xmlns:p14="http://schemas.microsoft.com/office/powerpoint/2010/main" val="3628470203"/>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840" y="4560570"/>
            <a:ext cx="6827520" cy="4517498"/>
          </a:xfrm>
        </p:spPr>
        <p:txBody>
          <a:bodyPr>
            <a:noAutofit/>
          </a:bodyPr>
          <a:lstStyle/>
          <a:p>
            <a:r>
              <a:rPr lang="en-US" dirty="0"/>
              <a:t> </a:t>
            </a:r>
          </a:p>
          <a:p>
            <a:endParaRPr lang="en-US" dirty="0"/>
          </a:p>
          <a:p>
            <a:r>
              <a:rPr lang="en-US" dirty="0"/>
              <a:t>It is a treat to be able to speak with you tonight about some of the work that my students and I have been doing over the last few years to develop comprehensive and socially valid interventions for some of the more common problem behaviors associated with autism.</a:t>
            </a:r>
          </a:p>
          <a:p>
            <a:endParaRPr lang="en-US" dirty="0"/>
          </a:p>
        </p:txBody>
      </p:sp>
      <p:sp>
        <p:nvSpPr>
          <p:cNvPr id="4" name="Slide Number Placeholder 3"/>
          <p:cNvSpPr>
            <a:spLocks noGrp="1"/>
          </p:cNvSpPr>
          <p:nvPr>
            <p:ph type="sldNum" sz="quarter" idx="10"/>
          </p:nvPr>
        </p:nvSpPr>
        <p:spPr/>
        <p:txBody>
          <a:bodyPr/>
          <a:lstStyle/>
          <a:p>
            <a:fld id="{6312EACC-0809-4BF3-A1FA-4216C5707E6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406400" y="4560571"/>
            <a:ext cx="6339840" cy="4517498"/>
          </a:xfrm>
          <a:noFill/>
          <a:ln w="9525"/>
        </p:spPr>
        <p:txBody>
          <a:bodyPr>
            <a:noAutofit/>
          </a:bodyPr>
          <a:lstStyle/>
          <a:p>
            <a:r>
              <a:rPr lang="en-US" sz="1700" dirty="0">
                <a:cs typeface="Times New Roman" pitchFamily="18" charset="0"/>
              </a:rPr>
              <a:t> </a:t>
            </a:r>
          </a:p>
          <a:p>
            <a:r>
              <a:rPr lang="en-US" sz="1700" dirty="0">
                <a:cs typeface="Times New Roman" pitchFamily="18" charset="0"/>
              </a:rPr>
              <a:t>At this point we extend the treatment to parents and to different contexts including the home. Yes, we still make house calls. During this transition, his repertoire is right where we would like it to be.</a:t>
            </a:r>
          </a:p>
          <a:p>
            <a:endParaRPr lang="en-US" sz="1600" dirty="0">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406400" y="4560571"/>
            <a:ext cx="6339840" cy="4517498"/>
          </a:xfrm>
          <a:noFill/>
          <a:ln w="9525"/>
        </p:spPr>
        <p:txBody>
          <a:bodyPr>
            <a:noAutofit/>
          </a:bodyPr>
          <a:lstStyle/>
          <a:p>
            <a:r>
              <a:rPr lang="en-US" sz="1700" dirty="0">
                <a:cs typeface="Times New Roman" pitchFamily="18" charset="0"/>
              </a:rPr>
              <a:t> </a:t>
            </a:r>
          </a:p>
          <a:p>
            <a:r>
              <a:rPr lang="en-US" sz="1700" dirty="0">
                <a:cs typeface="Times New Roman" pitchFamily="18" charset="0"/>
              </a:rPr>
              <a:t>And the reinforcement level is low and his compliance with developmentally appropriate instructions is high. Here I have noted some of the gradual steps we took in transitioning the treatment to the parents and into the home</a:t>
            </a:r>
            <a:r>
              <a:rPr lang="en-US" sz="1700" dirty="0" smtClean="0">
                <a:cs typeface="Times New Roman" pitchFamily="18" charset="0"/>
              </a:rPr>
              <a:t>.</a:t>
            </a:r>
          </a:p>
          <a:p>
            <a:endParaRPr lang="en-US" sz="1700" dirty="0" smtClean="0">
              <a:cs typeface="Times New Roman" pitchFamily="18" charset="0"/>
            </a:endParaRPr>
          </a:p>
          <a:p>
            <a:r>
              <a:rPr lang="en-US" sz="1700" dirty="0" smtClean="0">
                <a:cs typeface="Times New Roman" pitchFamily="18" charset="0"/>
              </a:rPr>
              <a:t>Talk about wish</a:t>
            </a:r>
            <a:r>
              <a:rPr lang="en-US" sz="1700" baseline="0" dirty="0" smtClean="0">
                <a:cs typeface="Times New Roman" pitchFamily="18" charset="0"/>
              </a:rPr>
              <a:t> list (retaliation list) and outcomes for Gail and Bob</a:t>
            </a:r>
            <a:endParaRPr lang="en-US" sz="1700" dirty="0">
              <a:cs typeface="Times New Roman" pitchFamily="18" charset="0"/>
            </a:endParaRPr>
          </a:p>
          <a:p>
            <a:r>
              <a:rPr lang="en-US" sz="1700" dirty="0">
                <a:cs typeface="Times New Roman" pitchFamily="18" charset="0"/>
              </a:rPr>
              <a:t> </a:t>
            </a:r>
            <a:endParaRPr lang="en-US" sz="1500" dirty="0"/>
          </a:p>
          <a:p>
            <a:endParaRPr lang="en-US" sz="1700" dirty="0">
              <a:cs typeface="Times New Roman" pitchFamily="18" charset="0"/>
            </a:endParaRPr>
          </a:p>
          <a:p>
            <a:endParaRPr lang="en-US" sz="1600" dirty="0">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r>
              <a:rPr lang="en-US" dirty="0" smtClean="0">
                <a:cs typeface="Times New Roman" pitchFamily="18" charset="0"/>
              </a:rPr>
              <a:t>These same steps are</a:t>
            </a:r>
            <a:r>
              <a:rPr lang="en-US" baseline="0" dirty="0" smtClean="0">
                <a:cs typeface="Times New Roman" pitchFamily="18" charset="0"/>
              </a:rPr>
              <a:t> followed with all of our clients who present with severe problem behavior and noncompliance and to similar effect.</a:t>
            </a:r>
            <a:endParaRPr lang="en-US" dirty="0" smtClean="0">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r>
              <a:rPr lang="en-US" dirty="0" smtClean="0">
                <a:cs typeface="Times New Roman" pitchFamily="18" charset="0"/>
              </a:rPr>
              <a:t>Here I depicted the amount</a:t>
            </a:r>
            <a:r>
              <a:rPr lang="en-US" baseline="0" dirty="0" smtClean="0">
                <a:cs typeface="Times New Roman" pitchFamily="18" charset="0"/>
              </a:rPr>
              <a:t> of visits required to complete each step in the process. You can see that between 23 and 32 1-hr visits were required to eliminate problem behavior, teach several important life skills, and move the effective treatment into the home or school.</a:t>
            </a:r>
            <a:endParaRPr lang="en-US" dirty="0" smtClean="0">
              <a:cs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r>
              <a:rPr lang="en-US" sz="1500" dirty="0"/>
              <a:t>Taking into account the going rates of the behavior analysts working together during this process, the projected cost for these outcomes is between 6 and 9000 us dollars.</a:t>
            </a:r>
          </a:p>
          <a:p>
            <a:endParaRPr lang="en-US" sz="1500" dirty="0"/>
          </a:p>
          <a:p>
            <a:r>
              <a:rPr lang="en-US" sz="1500" dirty="0"/>
              <a:t>Considering the much higher costs of inpatient psychological services (which is about $8000 per day), out-of-district educational placements (which cost between 80 and 130,000 per year), or long-term supported care for individuals with autism, which was estimated to be 3.2 million dollars across their lifetime, proper assessment and treatment of these problem behaviors while children with autism are young seems a reasonable investment. </a:t>
            </a:r>
          </a:p>
          <a:p>
            <a:endParaRPr lang="en-US" sz="1500" dirty="0"/>
          </a:p>
          <a:p>
            <a:r>
              <a:rPr lang="en-US" sz="1500" dirty="0"/>
              <a:t>This process costs about the same as a family of 4 week long vacation in Disneyworld, about the same as smoking 2 packs a day in Massachusetts, or about the same as getting the navigation, moon roof package, and wood paneling package in an SUV.</a:t>
            </a:r>
            <a:endParaRPr lang="en-US" dirty="0" smtClean="0">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406400" y="4560571"/>
            <a:ext cx="6339840" cy="4517498"/>
          </a:xfrm>
          <a:noFill/>
          <a:ln w="9525"/>
        </p:spPr>
        <p:txBody>
          <a:bodyPr>
            <a:noAutofit/>
          </a:bodyPr>
          <a:lstStyle/>
          <a:p>
            <a:pPr defTabSz="957468">
              <a:defRPr/>
            </a:pPr>
            <a:r>
              <a:rPr lang="en-US" sz="1700" dirty="0">
                <a:cs typeface="Times New Roman" pitchFamily="18" charset="0"/>
              </a:rPr>
              <a:t>The same treatment process was replicated with Gail and Bob. At the conclusion of treatment, </a:t>
            </a:r>
            <a:r>
              <a:rPr lang="en-US" sz="1500" dirty="0"/>
              <a:t>families returned to the outpatient clinic to complete a social validity questionnaire and to ask any questions about treatment implementation. All parents reported that they found the assessment procedures and treatment packages highly acceptable, the improvement in problem behavior highly acceptable, and overall consultation very helpful. </a:t>
            </a:r>
          </a:p>
          <a:p>
            <a:pPr defTabSz="957468">
              <a:defRPr/>
            </a:pPr>
            <a:endParaRPr lang="en-US" sz="1500" dirty="0"/>
          </a:p>
          <a:p>
            <a:pPr defTabSz="957468">
              <a:defRPr/>
            </a:pPr>
            <a:r>
              <a:rPr lang="en-US" sz="1500" dirty="0"/>
              <a:t>It not only works well and leads to general outcomes but people like the process and outcomes and it is these data that my research and practice group is most proud of.</a:t>
            </a:r>
            <a:endParaRPr lang="en-US" sz="1600" dirty="0">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406400" y="4560571"/>
            <a:ext cx="6339840" cy="4517498"/>
          </a:xfrm>
          <a:noFill/>
          <a:ln w="9525"/>
        </p:spPr>
        <p:txBody>
          <a:bodyPr>
            <a:noAutofit/>
          </a:bodyPr>
          <a:lstStyle/>
          <a:p>
            <a:pPr defTabSz="957468">
              <a:defRPr/>
            </a:pPr>
            <a:r>
              <a:rPr lang="en-US" sz="1700" dirty="0"/>
              <a:t>When asked about their comfort level with presenting the specific situations that were initially reported to evoke problem behavior, ratings improved for all parents between the initial and their last meeting with the behavior analyst and the parents reported being very comfortable with presenting evocative situations after being trained on the treatment.</a:t>
            </a:r>
          </a:p>
          <a:p>
            <a:endParaRPr lang="en-US" sz="1600" dirty="0">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406400" y="4560571"/>
            <a:ext cx="6339840" cy="4517498"/>
          </a:xfrm>
          <a:noFill/>
          <a:ln w="9525"/>
        </p:spPr>
        <p:txBody>
          <a:bodyPr>
            <a:noAutofit/>
          </a:bodyPr>
          <a:lstStyle/>
          <a:p>
            <a:r>
              <a:rPr lang="en-US" sz="1700" dirty="0">
                <a:cs typeface="Times New Roman" pitchFamily="18" charset="0"/>
              </a:rPr>
              <a:t> </a:t>
            </a:r>
          </a:p>
          <a:p>
            <a:endParaRPr lang="en-US" sz="1700" dirty="0">
              <a:cs typeface="Times New Roman" pitchFamily="18" charset="0"/>
            </a:endParaRPr>
          </a:p>
          <a:p>
            <a:r>
              <a:rPr lang="en-US" sz="1700" dirty="0">
                <a:cs typeface="Times New Roman" pitchFamily="18" charset="0"/>
              </a:rPr>
              <a:t> </a:t>
            </a:r>
            <a:endParaRPr lang="en-US" sz="1500" dirty="0"/>
          </a:p>
          <a:p>
            <a:endParaRPr lang="en-US" sz="1700" dirty="0">
              <a:cs typeface="Times New Roman" pitchFamily="18" charset="0"/>
            </a:endParaRPr>
          </a:p>
          <a:p>
            <a:endParaRPr lang="en-US" sz="1600" dirty="0">
              <a:cs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840" y="4560570"/>
            <a:ext cx="6827520" cy="4568439"/>
          </a:xfrm>
        </p:spPr>
        <p:txBody>
          <a:bodyPr>
            <a:normAutofit fontScale="77500" lnSpcReduction="20000"/>
          </a:bodyPr>
          <a:lstStyle/>
          <a:p>
            <a:pPr marL="0" lvl="1">
              <a:buClr>
                <a:srgbClr val="0067B4"/>
              </a:buClr>
            </a:pPr>
            <a:r>
              <a:rPr lang="en-US" sz="1700" dirty="0">
                <a:latin typeface="Times New Roman" pitchFamily="18" charset="0"/>
                <a:cs typeface="Times New Roman" pitchFamily="18" charset="0"/>
              </a:rPr>
              <a:t>These are two of the more legible responses to open-ended questions.</a:t>
            </a:r>
          </a:p>
          <a:p>
            <a:pPr marL="0" lvl="1">
              <a:buClr>
                <a:srgbClr val="0067B4"/>
              </a:buClr>
            </a:pPr>
            <a:endParaRPr lang="en-US" sz="1700" dirty="0">
              <a:latin typeface="Times New Roman" pitchFamily="18" charset="0"/>
              <a:cs typeface="Times New Roman" pitchFamily="18" charset="0"/>
            </a:endParaRPr>
          </a:p>
          <a:p>
            <a:pPr marL="0" lvl="1">
              <a:buClr>
                <a:srgbClr val="0067B4"/>
              </a:buClr>
            </a:pPr>
            <a:r>
              <a:rPr lang="en-US" sz="1700" dirty="0">
                <a:latin typeface="Times New Roman" pitchFamily="18" charset="0"/>
                <a:cs typeface="Times New Roman" pitchFamily="18" charset="0"/>
              </a:rPr>
              <a:t> </a:t>
            </a:r>
          </a:p>
        </p:txBody>
      </p:sp>
      <p:sp>
        <p:nvSpPr>
          <p:cNvPr id="4" name="Slide Number Placeholder 3"/>
          <p:cNvSpPr>
            <a:spLocks noGrp="1"/>
          </p:cNvSpPr>
          <p:nvPr>
            <p:ph type="sldNum" sz="quarter" idx="10"/>
          </p:nvPr>
        </p:nvSpPr>
        <p:spPr/>
        <p:txBody>
          <a:bodyPr/>
          <a:lstStyle/>
          <a:p>
            <a:fld id="{D8A29FAB-8D05-474B-875E-B36CA27A410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r>
              <a:rPr lang="en-US" dirty="0" smtClean="0">
                <a:cs typeface="Times New Roman" pitchFamily="18" charset="0"/>
              </a:rPr>
              <a:t>Let</a:t>
            </a:r>
            <a:r>
              <a:rPr lang="en-US" baseline="0" dirty="0" smtClean="0">
                <a:cs typeface="Times New Roman" pitchFamily="18" charset="0"/>
              </a:rPr>
              <a:t> me sum up the implications:</a:t>
            </a:r>
          </a:p>
          <a:p>
            <a:endParaRPr lang="en-US" baseline="0" dirty="0" smtClean="0">
              <a:cs typeface="Times New Roman" pitchFamily="18" charset="0"/>
            </a:endParaRPr>
          </a:p>
          <a:p>
            <a:pPr>
              <a:lnSpc>
                <a:spcPct val="110000"/>
              </a:lnSpc>
            </a:pPr>
            <a:r>
              <a:rPr lang="en-US" sz="2500" dirty="0">
                <a:solidFill>
                  <a:srgbClr val="C00000"/>
                </a:solidFill>
              </a:rPr>
              <a:t>If problem behavior occurs with regularity in a child with autism, it is being reinforced. It is a simple but powerful assumption because it leads to quick assessment and personalized treatment of the problem.</a:t>
            </a:r>
          </a:p>
          <a:p>
            <a:pPr>
              <a:lnSpc>
                <a:spcPct val="110000"/>
              </a:lnSpc>
            </a:pPr>
            <a:endParaRPr lang="en-US" sz="800" dirty="0"/>
          </a:p>
          <a:p>
            <a:pPr lvl="1">
              <a:lnSpc>
                <a:spcPct val="110000"/>
              </a:lnSpc>
            </a:pPr>
            <a:r>
              <a:rPr lang="en-US" sz="2300" dirty="0"/>
              <a:t>Solution involves four </a:t>
            </a:r>
            <a:r>
              <a:rPr lang="en-US" sz="2300" u="sng" dirty="0"/>
              <a:t>main</a:t>
            </a:r>
            <a:r>
              <a:rPr lang="en-US" sz="2300" dirty="0"/>
              <a:t> steps:</a:t>
            </a:r>
          </a:p>
          <a:p>
            <a:pPr marL="1436202" lvl="2" indent="-478734">
              <a:lnSpc>
                <a:spcPct val="110000"/>
              </a:lnSpc>
              <a:buFont typeface="+mj-lt"/>
              <a:buAutoNum type="arabicPeriod"/>
            </a:pPr>
            <a:r>
              <a:rPr lang="en-US" sz="2200" dirty="0"/>
              <a:t>Identify the reinforcers</a:t>
            </a:r>
          </a:p>
          <a:p>
            <a:pPr lvl="2">
              <a:lnSpc>
                <a:spcPct val="110000"/>
              </a:lnSpc>
              <a:buFont typeface="+mj-lt"/>
              <a:buAutoNum type="arabicPeriod"/>
            </a:pPr>
            <a:endParaRPr lang="en-US" sz="800" dirty="0"/>
          </a:p>
          <a:p>
            <a:pPr marL="1436202" lvl="2" indent="-478734">
              <a:lnSpc>
                <a:spcPct val="110000"/>
              </a:lnSpc>
              <a:buFont typeface="+mj-lt"/>
              <a:buAutoNum type="arabicPeriod"/>
            </a:pPr>
            <a:r>
              <a:rPr lang="en-US" sz="2200" dirty="0"/>
              <a:t>Teach them better ways to get those reinforcers</a:t>
            </a:r>
          </a:p>
          <a:p>
            <a:pPr lvl="2">
              <a:lnSpc>
                <a:spcPct val="110000"/>
              </a:lnSpc>
            </a:pPr>
            <a:endParaRPr lang="en-US" sz="800" dirty="0"/>
          </a:p>
          <a:p>
            <a:pPr marL="1436202" lvl="2" indent="-478734">
              <a:lnSpc>
                <a:spcPct val="110000"/>
              </a:lnSpc>
              <a:buFont typeface="+mj-lt"/>
              <a:buAutoNum type="arabicPeriod"/>
            </a:pPr>
            <a:r>
              <a:rPr lang="en-US" sz="2200" dirty="0"/>
              <a:t>Teach them to handle when they can’t have those reinforcers</a:t>
            </a:r>
          </a:p>
          <a:p>
            <a:pPr marL="1436202" lvl="2" indent="-478734">
              <a:lnSpc>
                <a:spcPct val="110000"/>
              </a:lnSpc>
              <a:buFont typeface="+mj-lt"/>
              <a:buAutoNum type="arabicPeriod"/>
            </a:pPr>
            <a:endParaRPr lang="en-US" sz="2200" dirty="0"/>
          </a:p>
          <a:p>
            <a:pPr marL="1436202" lvl="2" indent="-478734">
              <a:lnSpc>
                <a:spcPct val="110000"/>
              </a:lnSpc>
              <a:buFont typeface="+mj-lt"/>
              <a:buAutoNum type="arabicPeriod"/>
            </a:pPr>
            <a:r>
              <a:rPr lang="en-US" sz="2200" dirty="0"/>
              <a:t>Train others how to continue with these teachings</a:t>
            </a:r>
            <a:endParaRPr lang="en-US" dirty="0" smtClean="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12243" y="4332160"/>
            <a:ext cx="7071360" cy="5194092"/>
          </a:xfrm>
          <a:noFill/>
          <a:ln w="9525"/>
        </p:spPr>
        <p:txBody>
          <a:bodyPr>
            <a:noAutofit/>
          </a:bodyPr>
          <a:lstStyle/>
          <a:p>
            <a:r>
              <a:rPr lang="en-US" sz="1500" dirty="0"/>
              <a:t>So at this point, we have come to some understanding as to why problem behavior occurs and have taught a replacement behavior but we are far from being done because this is not a treatment that can be handed off to parents at this point. The real challenging part of the process is that which follows. Due to time constraints, I will describe it in detail only for Dale.</a:t>
            </a:r>
            <a:endParaRPr lang="en-US" dirty="0" smtClean="0">
              <a:cs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62560" y="4560571"/>
            <a:ext cx="6990080" cy="4804534"/>
          </a:xfrm>
          <a:noFill/>
          <a:ln w="9525"/>
        </p:spPr>
        <p:txBody>
          <a:bodyPr>
            <a:noAutofit/>
          </a:bodyPr>
          <a:lstStyle/>
          <a:p>
            <a:r>
              <a:rPr lang="en-US" sz="1300" dirty="0"/>
              <a:t> </a:t>
            </a:r>
            <a:endParaRPr lang="en-US" dirty="0" smtClean="0">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62560" y="4560571"/>
            <a:ext cx="6990080" cy="4804534"/>
          </a:xfrm>
          <a:noFill/>
          <a:ln w="9525"/>
        </p:spPr>
        <p:txBody>
          <a:bodyPr>
            <a:noAutofit/>
          </a:bodyPr>
          <a:lstStyle/>
          <a:p>
            <a:r>
              <a:rPr lang="en-US" sz="1300" dirty="0"/>
              <a:t> Don’t need extinction here, could provide more immediate, longer, and higher quality reinforcers for complex FCR and delayed shorter and lower quality functional reinforcers for </a:t>
            </a:r>
            <a:r>
              <a:rPr lang="en-US" sz="1300"/>
              <a:t>the simple FCR.</a:t>
            </a:r>
            <a:endParaRPr lang="en-US" dirty="0" smtClean="0">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62560" y="4560571"/>
            <a:ext cx="6990080" cy="4804534"/>
          </a:xfrm>
          <a:noFill/>
          <a:ln w="9525"/>
        </p:spPr>
        <p:txBody>
          <a:bodyPr>
            <a:noAutofit/>
          </a:bodyPr>
          <a:lstStyle/>
          <a:p>
            <a:r>
              <a:rPr lang="en-US" sz="1300" dirty="0"/>
              <a:t> </a:t>
            </a:r>
            <a:endParaRPr lang="en-US" dirty="0" smtClean="0">
              <a:cs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406400" y="4560571"/>
            <a:ext cx="6339840" cy="4517498"/>
          </a:xfrm>
          <a:noFill/>
          <a:ln w="9525"/>
        </p:spPr>
        <p:txBody>
          <a:bodyPr>
            <a:noAutofit/>
          </a:bodyPr>
          <a:lstStyle/>
          <a:p>
            <a:r>
              <a:rPr lang="en-US" sz="1700" dirty="0">
                <a:solidFill>
                  <a:srgbClr val="2505AD"/>
                </a:solidFill>
                <a:latin typeface="Cambria" pitchFamily="18" charset="0"/>
                <a:cs typeface="Times New Roman" pitchFamily="18" charset="0"/>
              </a:rPr>
              <a:t>As the delay increases, the newly acquired alternative response starts to diminish and, in this case, self-injury re-emerges.</a:t>
            </a:r>
            <a:endParaRPr lang="en-US" sz="1700" dirty="0">
              <a:latin typeface="Cambria" pitchFamily="18" charset="0"/>
              <a:cs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406400" y="4560571"/>
            <a:ext cx="6339840" cy="4517498"/>
          </a:xfrm>
          <a:noFill/>
          <a:ln w="9525"/>
        </p:spPr>
        <p:txBody>
          <a:bodyPr>
            <a:noAutofit/>
          </a:bodyPr>
          <a:lstStyle/>
          <a:p>
            <a:r>
              <a:rPr lang="en-US" sz="1700" dirty="0">
                <a:cs typeface="Times New Roman" pitchFamily="18" charset="0"/>
              </a:rPr>
              <a:t>2 to 3 min delay</a:t>
            </a:r>
          </a:p>
          <a:p>
            <a:endParaRPr lang="en-US" sz="1700" dirty="0">
              <a:cs typeface="Times New Roman" pitchFamily="18" charset="0"/>
            </a:endParaRPr>
          </a:p>
          <a:p>
            <a:r>
              <a:rPr lang="en-US" sz="1700" dirty="0">
                <a:cs typeface="Times New Roman" pitchFamily="18" charset="0"/>
              </a:rPr>
              <a:t> </a:t>
            </a:r>
            <a:endParaRPr lang="en-US" sz="1500" dirty="0"/>
          </a:p>
          <a:p>
            <a:endParaRPr lang="en-US" sz="1700" dirty="0">
              <a:cs typeface="Times New Roman" pitchFamily="18" charset="0"/>
            </a:endParaRPr>
          </a:p>
          <a:p>
            <a:endParaRPr lang="en-US" sz="1600" dirty="0">
              <a:cs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406400" y="4560571"/>
            <a:ext cx="6339840" cy="4517498"/>
          </a:xfrm>
          <a:noFill/>
          <a:ln w="9525"/>
        </p:spPr>
        <p:txBody>
          <a:bodyPr>
            <a:noAutofit/>
          </a:bodyPr>
          <a:lstStyle/>
          <a:p>
            <a:r>
              <a:rPr lang="en-US" sz="1700" dirty="0">
                <a:cs typeface="Times New Roman" pitchFamily="18" charset="0"/>
              </a:rPr>
              <a:t>2 to 3 min delay</a:t>
            </a:r>
          </a:p>
          <a:p>
            <a:endParaRPr lang="en-US" sz="1700" dirty="0">
              <a:cs typeface="Times New Roman" pitchFamily="18" charset="0"/>
            </a:endParaRPr>
          </a:p>
          <a:p>
            <a:r>
              <a:rPr lang="en-US" sz="1700" dirty="0">
                <a:cs typeface="Times New Roman" pitchFamily="18" charset="0"/>
              </a:rPr>
              <a:t> </a:t>
            </a:r>
            <a:endParaRPr lang="en-US" sz="1500" dirty="0"/>
          </a:p>
          <a:p>
            <a:endParaRPr lang="en-US" sz="1700" dirty="0">
              <a:cs typeface="Times New Roman" pitchFamily="18" charset="0"/>
            </a:endParaRPr>
          </a:p>
          <a:p>
            <a:endParaRPr lang="en-US" sz="1600" dirty="0">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406400" y="4560571"/>
            <a:ext cx="6339840" cy="4517498"/>
          </a:xfrm>
          <a:noFill/>
          <a:ln w="9525"/>
        </p:spPr>
        <p:txBody>
          <a:bodyPr>
            <a:noAutofit/>
          </a:bodyPr>
          <a:lstStyle/>
          <a:p>
            <a:r>
              <a:rPr lang="en-US" sz="1700" dirty="0">
                <a:cs typeface="Times New Roman" pitchFamily="18" charset="0"/>
              </a:rPr>
              <a:t>2 to 3 min delay</a:t>
            </a:r>
          </a:p>
          <a:p>
            <a:endParaRPr lang="en-US" sz="1700" dirty="0">
              <a:cs typeface="Times New Roman" pitchFamily="18" charset="0"/>
            </a:endParaRPr>
          </a:p>
          <a:p>
            <a:r>
              <a:rPr lang="en-US" sz="1700" dirty="0">
                <a:cs typeface="Times New Roman" pitchFamily="18" charset="0"/>
              </a:rPr>
              <a:t> </a:t>
            </a:r>
            <a:endParaRPr lang="en-US" sz="1500" dirty="0"/>
          </a:p>
          <a:p>
            <a:endParaRPr lang="en-US" sz="1700" dirty="0">
              <a:cs typeface="Times New Roman" pitchFamily="18" charset="0"/>
            </a:endParaRPr>
          </a:p>
          <a:p>
            <a:endParaRPr lang="en-US" sz="1600" dirty="0">
              <a:cs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62560" y="4560571"/>
            <a:ext cx="6990080" cy="4804534"/>
          </a:xfrm>
          <a:noFill/>
          <a:ln w="9525"/>
        </p:spPr>
        <p:txBody>
          <a:bodyPr>
            <a:noAutofit/>
          </a:bodyPr>
          <a:lstStyle/>
          <a:p>
            <a:r>
              <a:rPr lang="en-US" sz="1300" dirty="0"/>
              <a:t>How do we achieve high social acceptability ratings?</a:t>
            </a:r>
            <a:endParaRPr lang="en-US" dirty="0" smtClean="0">
              <a:cs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162560" y="4560571"/>
            <a:ext cx="6990080" cy="4804534"/>
          </a:xfrm>
          <a:noFill/>
          <a:ln w="9525"/>
        </p:spPr>
        <p:txBody>
          <a:bodyPr>
            <a:noAutofit/>
          </a:bodyPr>
          <a:lstStyle/>
          <a:p>
            <a:r>
              <a:rPr lang="en-US" sz="1300" dirty="0"/>
              <a:t>How do we achieve high social acceptability ratings?</a:t>
            </a:r>
            <a:endParaRPr lang="en-US" dirty="0" smtClean="0">
              <a:cs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257300" y="719138"/>
            <a:ext cx="4802188" cy="3600450"/>
          </a:xfrm>
          <a:ln/>
        </p:spPr>
      </p:sp>
      <p:sp>
        <p:nvSpPr>
          <p:cNvPr id="82947" name="Rectangle 3"/>
          <p:cNvSpPr>
            <a:spLocks noGrp="1" noChangeArrowheads="1"/>
          </p:cNvSpPr>
          <p:nvPr>
            <p:ph type="body" idx="1"/>
          </p:nvPr>
        </p:nvSpPr>
        <p:spPr>
          <a:noFill/>
          <a:ln w="9525"/>
        </p:spPr>
        <p:txBody>
          <a:bodyPr/>
          <a:lstStyle/>
          <a:p>
            <a:pPr defTabSz="960947">
              <a:defRPr/>
            </a:pPr>
            <a:r>
              <a:rPr lang="en-US" b="0" dirty="0" smtClean="0">
                <a:latin typeface="Cambria" pitchFamily="18" charset="0"/>
                <a:cs typeface="Times New Roman" pitchFamily="18" charset="0"/>
              </a:rPr>
              <a:t>And last, as</a:t>
            </a:r>
            <a:r>
              <a:rPr lang="en-US" b="0" baseline="0" dirty="0" smtClean="0">
                <a:latin typeface="Cambria" pitchFamily="18" charset="0"/>
                <a:cs typeface="Times New Roman" pitchFamily="18" charset="0"/>
              </a:rPr>
              <a:t> practitioners, w</a:t>
            </a:r>
            <a:r>
              <a:rPr lang="en-US" b="0" dirty="0" smtClean="0">
                <a:latin typeface="Cambria" pitchFamily="18" charset="0"/>
                <a:cs typeface="Times New Roman" pitchFamily="18" charset="0"/>
              </a:rPr>
              <a:t>e</a:t>
            </a:r>
            <a:r>
              <a:rPr lang="en-US" b="0" baseline="0" dirty="0" smtClean="0">
                <a:latin typeface="Cambria" pitchFamily="18" charset="0"/>
                <a:cs typeface="Times New Roman" pitchFamily="18" charset="0"/>
              </a:rPr>
              <a:t> are not done treating au</a:t>
            </a:r>
            <a:r>
              <a:rPr lang="en-US" baseline="0" dirty="0" smtClean="0">
                <a:latin typeface="Cambria" pitchFamily="18" charset="0"/>
                <a:cs typeface="Times New Roman" pitchFamily="18" charset="0"/>
              </a:rPr>
              <a:t>tomatically-reinforced stereotypy until it goes away when that someone is alone. When it goes away in the baseline from which we found the behavior.</a:t>
            </a:r>
          </a:p>
          <a:p>
            <a:pPr defTabSz="960947">
              <a:defRPr/>
            </a:pPr>
            <a:endParaRPr lang="en-US" baseline="0" dirty="0" smtClean="0">
              <a:latin typeface="Cambria" pitchFamily="18" charset="0"/>
              <a:cs typeface="Times New Roman" pitchFamily="18" charset="0"/>
            </a:endParaRPr>
          </a:p>
          <a:p>
            <a:pPr defTabSz="960947">
              <a:defRPr/>
            </a:pPr>
            <a:r>
              <a:rPr lang="en-US" baseline="0" dirty="0" smtClean="0">
                <a:latin typeface="Cambria" pitchFamily="18" charset="0"/>
                <a:cs typeface="Times New Roman" pitchFamily="18" charset="0"/>
              </a:rPr>
              <a:t>This is a tall order, this is not something that can be completed in a few months. This is a long term commitment. But, I am confident it can be done…because we have seen it happen with children in good EIBI programs after a 2 to 3 years of solid intervention. </a:t>
            </a:r>
          </a:p>
          <a:p>
            <a:pPr defTabSz="960947">
              <a:defRPr/>
            </a:pPr>
            <a:endParaRPr lang="en-US" baseline="0" dirty="0" smtClean="0">
              <a:latin typeface="Cambria" pitchFamily="18" charset="0"/>
              <a:cs typeface="Times New Roman" pitchFamily="18" charset="0"/>
            </a:endParaRPr>
          </a:p>
          <a:p>
            <a:pPr defTabSz="960947">
              <a:defRPr/>
            </a:pPr>
            <a:r>
              <a:rPr lang="en-US" baseline="0" dirty="0" smtClean="0">
                <a:latin typeface="Cambria" pitchFamily="18" charset="0"/>
                <a:cs typeface="Times New Roman" pitchFamily="18" charset="0"/>
              </a:rPr>
              <a:t>These long-term evaluations of stereotypy treatments are that which is now needed to determine if behavior-analytic technology is essential for treating these very common, intractable behaviors associated with autism.</a:t>
            </a:r>
            <a:endParaRPr lang="en-US" dirty="0" smtClean="0">
              <a:latin typeface="Cambria" pitchFamily="18" charset="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406400" y="4560571"/>
            <a:ext cx="6339840" cy="4517498"/>
          </a:xfrm>
          <a:noFill/>
          <a:ln w="9525"/>
        </p:spPr>
        <p:txBody>
          <a:bodyPr>
            <a:noAutofit/>
          </a:bodyPr>
          <a:lstStyle/>
          <a:p>
            <a:r>
              <a:rPr lang="en-US" sz="1700" dirty="0">
                <a:cs typeface="Times New Roman" pitchFamily="18" charset="0"/>
              </a:rPr>
              <a:t> </a:t>
            </a:r>
          </a:p>
          <a:p>
            <a:endParaRPr lang="en-US" sz="1700" dirty="0">
              <a:cs typeface="Times New Roman" pitchFamily="18" charset="0"/>
            </a:endParaRPr>
          </a:p>
          <a:p>
            <a:r>
              <a:rPr lang="en-US" sz="1700" dirty="0">
                <a:cs typeface="Times New Roman" pitchFamily="18" charset="0"/>
              </a:rPr>
              <a:t>We see similar results with Dale, high rates of the communication response, much less problem behavior but it was not eliminated initially as it had been for Gail and Bob. This is primarily because he would make some extraordinary request that we could not honor (like entering into an ongoing class to check out what was on the classroom laptop). Nevertheless, we are off to a good start towards treatment.</a:t>
            </a:r>
            <a:endParaRPr lang="en-US" sz="1500" dirty="0"/>
          </a:p>
          <a:p>
            <a:endParaRPr lang="en-US" sz="1700" dirty="0">
              <a:cs typeface="Times New Roman" pitchFamily="18" charset="0"/>
            </a:endParaRPr>
          </a:p>
          <a:p>
            <a:endParaRPr lang="en-US" sz="1600" dirty="0">
              <a:cs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257300" y="719138"/>
            <a:ext cx="4802188" cy="3600450"/>
          </a:xfrm>
          <a:ln/>
        </p:spPr>
      </p:sp>
      <p:sp>
        <p:nvSpPr>
          <p:cNvPr id="82947" name="Rectangle 3"/>
          <p:cNvSpPr>
            <a:spLocks noGrp="1" noChangeArrowheads="1"/>
          </p:cNvSpPr>
          <p:nvPr>
            <p:ph type="body" idx="1"/>
          </p:nvPr>
        </p:nvSpPr>
        <p:spPr>
          <a:noFill/>
          <a:ln w="9525"/>
        </p:spPr>
        <p:txBody>
          <a:bodyPr/>
          <a:lstStyle/>
          <a:p>
            <a:pPr defTabSz="960947">
              <a:defRPr/>
            </a:pPr>
            <a:r>
              <a:rPr lang="en-US" b="0" dirty="0" smtClean="0">
                <a:latin typeface="Cambria" pitchFamily="18" charset="0"/>
                <a:cs typeface="Times New Roman" pitchFamily="18" charset="0"/>
              </a:rPr>
              <a:t>And last, as</a:t>
            </a:r>
            <a:r>
              <a:rPr lang="en-US" b="0" baseline="0" dirty="0" smtClean="0">
                <a:latin typeface="Cambria" pitchFamily="18" charset="0"/>
                <a:cs typeface="Times New Roman" pitchFamily="18" charset="0"/>
              </a:rPr>
              <a:t> practitioners, w</a:t>
            </a:r>
            <a:r>
              <a:rPr lang="en-US" b="0" dirty="0" smtClean="0">
                <a:latin typeface="Cambria" pitchFamily="18" charset="0"/>
                <a:cs typeface="Times New Roman" pitchFamily="18" charset="0"/>
              </a:rPr>
              <a:t>e</a:t>
            </a:r>
            <a:r>
              <a:rPr lang="en-US" b="0" baseline="0" dirty="0" smtClean="0">
                <a:latin typeface="Cambria" pitchFamily="18" charset="0"/>
                <a:cs typeface="Times New Roman" pitchFamily="18" charset="0"/>
              </a:rPr>
              <a:t> are not done treating au</a:t>
            </a:r>
            <a:r>
              <a:rPr lang="en-US" baseline="0" dirty="0" smtClean="0">
                <a:latin typeface="Cambria" pitchFamily="18" charset="0"/>
                <a:cs typeface="Times New Roman" pitchFamily="18" charset="0"/>
              </a:rPr>
              <a:t>tomatically-reinforced stereotypy until it goes away when that someone is alone. When it goes away in the baseline from which we found the behavior.</a:t>
            </a:r>
          </a:p>
          <a:p>
            <a:pPr defTabSz="960947">
              <a:defRPr/>
            </a:pPr>
            <a:endParaRPr lang="en-US" baseline="0" dirty="0" smtClean="0">
              <a:latin typeface="Cambria" pitchFamily="18" charset="0"/>
              <a:cs typeface="Times New Roman" pitchFamily="18" charset="0"/>
            </a:endParaRPr>
          </a:p>
          <a:p>
            <a:pPr defTabSz="960947">
              <a:defRPr/>
            </a:pPr>
            <a:r>
              <a:rPr lang="en-US" baseline="0" dirty="0" smtClean="0">
                <a:latin typeface="Cambria" pitchFamily="18" charset="0"/>
                <a:cs typeface="Times New Roman" pitchFamily="18" charset="0"/>
              </a:rPr>
              <a:t>This is a tall order, this is not something that can be completed in a few months. This is a long term commitment. But, I am confident it can be done…because we have seen it happen with children in good EIBI programs after a 2 to 3 years of solid intervention. </a:t>
            </a:r>
          </a:p>
          <a:p>
            <a:pPr defTabSz="960947">
              <a:defRPr/>
            </a:pPr>
            <a:endParaRPr lang="en-US" baseline="0" dirty="0" smtClean="0">
              <a:latin typeface="Cambria" pitchFamily="18" charset="0"/>
              <a:cs typeface="Times New Roman" pitchFamily="18" charset="0"/>
            </a:endParaRPr>
          </a:p>
          <a:p>
            <a:pPr defTabSz="960947">
              <a:defRPr/>
            </a:pPr>
            <a:r>
              <a:rPr lang="en-US" baseline="0" dirty="0" smtClean="0">
                <a:latin typeface="Cambria" pitchFamily="18" charset="0"/>
                <a:cs typeface="Times New Roman" pitchFamily="18" charset="0"/>
              </a:rPr>
              <a:t>These long-term evaluations of stereotypy treatments are that which is now needed to determine if behavior-analytic technology is essential for treating these very common, intractable behaviors associated with autism.</a:t>
            </a:r>
            <a:endParaRPr lang="en-US" dirty="0" smtClean="0">
              <a:latin typeface="Cambria" pitchFamily="18" charset="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406400" y="4560571"/>
            <a:ext cx="6339840" cy="4517498"/>
          </a:xfrm>
          <a:noFill/>
          <a:ln w="9525"/>
        </p:spPr>
        <p:txBody>
          <a:bodyPr>
            <a:noAutofit/>
          </a:bodyPr>
          <a:lstStyle/>
          <a:p>
            <a:r>
              <a:rPr lang="en-US" sz="1700" dirty="0">
                <a:cs typeface="Times New Roman" pitchFamily="18" charset="0"/>
              </a:rPr>
              <a:t> The next steps are really to increase the developmental appropriateness of the situation, teach some transferrable skills, and arrive at some balance in the social arrangement between adults and children.</a:t>
            </a:r>
          </a:p>
          <a:p>
            <a:endParaRPr lang="en-US" sz="1700" dirty="0">
              <a:cs typeface="Times New Roman" pitchFamily="18" charset="0"/>
            </a:endParaRPr>
          </a:p>
          <a:p>
            <a:r>
              <a:rPr lang="en-US" sz="1700" dirty="0">
                <a:cs typeface="Times New Roman" pitchFamily="18" charset="0"/>
              </a:rPr>
              <a:t>More specifically, we teach a more complex communication exchange that goes something like this. Before Dale’s “My ways” were acknowledged he had to obtain our attention by saying “excuse me” He then was taught to say “May I have my way please”. You can see he acquired the more complex functional communicative response and problem behavior was at zero.</a:t>
            </a:r>
          </a:p>
          <a:p>
            <a:r>
              <a:rPr lang="en-US" sz="1700" dirty="0">
                <a:cs typeface="Times New Roman" pitchFamily="18" charset="0"/>
              </a:rPr>
              <a:t> </a:t>
            </a:r>
            <a:endParaRPr lang="en-US" sz="1500" dirty="0"/>
          </a:p>
          <a:p>
            <a:endParaRPr lang="en-US" sz="1700" dirty="0">
              <a:cs typeface="Times New Roman" pitchFamily="18" charset="0"/>
            </a:endParaRPr>
          </a:p>
          <a:p>
            <a:endParaRPr lang="en-US" sz="1600" dirty="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406400" y="4560571"/>
            <a:ext cx="6339840" cy="4517498"/>
          </a:xfrm>
          <a:noFill/>
          <a:ln w="9525"/>
        </p:spPr>
        <p:txBody>
          <a:bodyPr>
            <a:noAutofit/>
          </a:bodyPr>
          <a:lstStyle/>
          <a:p>
            <a:r>
              <a:rPr lang="en-US" sz="1700" dirty="0">
                <a:cs typeface="Times New Roman" pitchFamily="18" charset="0"/>
              </a:rPr>
              <a:t> </a:t>
            </a:r>
          </a:p>
          <a:p>
            <a:r>
              <a:rPr lang="en-US" sz="1700" dirty="0">
                <a:cs typeface="Times New Roman" pitchFamily="18" charset="0"/>
              </a:rPr>
              <a:t>We then introduced the common context of a parent delaying or denying Dale his way by saying wait, no or later following about 40% of his way requests. If he had problem behavior, we caved and gave him his way. We see the FCR persisting but we also see an immediate return to baseline levels of problem behavior. </a:t>
            </a:r>
            <a:endParaRPr lang="en-US" sz="1500" dirty="0"/>
          </a:p>
          <a:p>
            <a:endParaRPr lang="en-US" sz="1700" dirty="0">
              <a:cs typeface="Times New Roman" pitchFamily="18" charset="0"/>
            </a:endParaRPr>
          </a:p>
          <a:p>
            <a:endParaRPr lang="en-US" sz="1600" dirty="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406400" y="4560571"/>
            <a:ext cx="6339840" cy="4517498"/>
          </a:xfrm>
          <a:noFill/>
          <a:ln w="9525"/>
        </p:spPr>
        <p:txBody>
          <a:bodyPr>
            <a:noAutofit/>
          </a:bodyPr>
          <a:lstStyle/>
          <a:p>
            <a:r>
              <a:rPr lang="en-US" sz="1700" dirty="0">
                <a:cs typeface="Times New Roman" pitchFamily="18" charset="0"/>
              </a:rPr>
              <a:t> </a:t>
            </a:r>
          </a:p>
          <a:p>
            <a:r>
              <a:rPr lang="en-US" sz="1700" dirty="0">
                <a:cs typeface="Times New Roman" pitchFamily="18" charset="0"/>
              </a:rPr>
              <a:t>These additional measures also convey how far we are from a meaningful intervention. The top graph shows the percentage of time Dale is in reinforcement or having his way and it is between 50 and 75% of the time. Also, he is still not complying with even simple instructions which is evident by these skinny white bars.</a:t>
            </a:r>
          </a:p>
          <a:p>
            <a:r>
              <a:rPr lang="en-US" sz="1700" dirty="0">
                <a:cs typeface="Times New Roman" pitchFamily="18" charset="0"/>
              </a:rPr>
              <a:t> </a:t>
            </a:r>
            <a:endParaRPr lang="en-US" sz="1500" dirty="0"/>
          </a:p>
          <a:p>
            <a:endParaRPr lang="en-US" sz="1700" dirty="0">
              <a:cs typeface="Times New Roman" pitchFamily="18" charset="0"/>
            </a:endParaRPr>
          </a:p>
          <a:p>
            <a:endParaRPr lang="en-US" sz="1600" dirty="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406400" y="4560571"/>
            <a:ext cx="6339840" cy="4517498"/>
          </a:xfrm>
          <a:noFill/>
          <a:ln w="9525"/>
        </p:spPr>
        <p:txBody>
          <a:bodyPr>
            <a:noAutofit/>
          </a:bodyPr>
          <a:lstStyle/>
          <a:p>
            <a:r>
              <a:rPr lang="en-US" sz="1700" dirty="0">
                <a:cs typeface="Times New Roman" pitchFamily="18" charset="0"/>
              </a:rPr>
              <a:t> </a:t>
            </a:r>
          </a:p>
          <a:p>
            <a:r>
              <a:rPr lang="en-US" sz="1700" dirty="0">
                <a:cs typeface="Times New Roman" pitchFamily="18" charset="0"/>
              </a:rPr>
              <a:t>We then taught Dale an explicit response to the delay and denials and that was to “take a deep breath and say Okay while looking at the adult”. Once he engaged in the tolerance response, we allowed him “his way time”. (Just say okay and you can have it your way) You can see problem behavior returning to near zero levels as he starts engaging in this tolerance response.</a:t>
            </a:r>
          </a:p>
          <a:p>
            <a:endParaRPr lang="en-US" sz="1700" dirty="0">
              <a:cs typeface="Times New Roman" pitchFamily="18" charset="0"/>
            </a:endParaRPr>
          </a:p>
          <a:p>
            <a:r>
              <a:rPr lang="en-US" sz="1700" dirty="0">
                <a:cs typeface="Times New Roman" pitchFamily="18" charset="0"/>
              </a:rPr>
              <a:t>I want to point out that while we are teaching these skills, we are careful about evaluating the effects of treatment within single subject experimental designs. For instance, we have shown functional control of problem behavior within a reversal design here. We have shown functional control over the skill acquisition in a multiple baseline design by showing that the social skills occur when and only when a reinforcement contingency is arranged.  We employ single subject experimental designs to make sure that the behavioral improvements are indeed a function of what we are doing and will be recommending to parents when our consultation is over.</a:t>
            </a:r>
          </a:p>
          <a:p>
            <a:r>
              <a:rPr lang="en-US" sz="1700" dirty="0">
                <a:cs typeface="Times New Roman" pitchFamily="18" charset="0"/>
              </a:rPr>
              <a:t> </a:t>
            </a:r>
            <a:endParaRPr lang="en-US" sz="1500" dirty="0"/>
          </a:p>
          <a:p>
            <a:endParaRPr lang="en-US" sz="1700" dirty="0">
              <a:cs typeface="Times New Roman" pitchFamily="18" charset="0"/>
            </a:endParaRPr>
          </a:p>
          <a:p>
            <a:endParaRPr lang="en-US" sz="1600" dirty="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406400" y="4560571"/>
            <a:ext cx="6339840" cy="4517498"/>
          </a:xfrm>
          <a:noFill/>
          <a:ln w="9525"/>
        </p:spPr>
        <p:txBody>
          <a:bodyPr>
            <a:noAutofit/>
          </a:bodyPr>
          <a:lstStyle/>
          <a:p>
            <a:r>
              <a:rPr lang="en-US" sz="1700" dirty="0">
                <a:cs typeface="Times New Roman" pitchFamily="18" charset="0"/>
              </a:rPr>
              <a:t>Our next step was to initiate the response chaining portion of his intervention where we gradually increase the complexity of the instructions issued to him and the amount of time before the denied reinforcer is provided for his communication.</a:t>
            </a:r>
          </a:p>
          <a:p>
            <a:endParaRPr lang="en-US" sz="1700" dirty="0">
              <a:cs typeface="Times New Roman" pitchFamily="18" charset="0"/>
            </a:endParaRPr>
          </a:p>
          <a:p>
            <a:r>
              <a:rPr lang="en-US" sz="1700" dirty="0">
                <a:cs typeface="Times New Roman" pitchFamily="18" charset="0"/>
              </a:rPr>
              <a:t>As you can see the percentage of time in reinforcement gradually decreases, the complexity of the instructions increases until we are issuing instructions that are age-appropriate and of the ilk his parents reported as most troublesome. The thicker bars here show that he is complying with the instructions the great majority of the time.</a:t>
            </a:r>
            <a:endParaRPr lang="en-US" sz="1500" dirty="0"/>
          </a:p>
          <a:p>
            <a:endParaRPr lang="en-US" sz="1700" dirty="0">
              <a:cs typeface="Times New Roman" pitchFamily="18" charset="0"/>
            </a:endParaRPr>
          </a:p>
          <a:p>
            <a:r>
              <a:rPr lang="en-US" sz="1700" dirty="0">
                <a:cs typeface="Times New Roman" pitchFamily="18" charset="0"/>
              </a:rPr>
              <a:t> </a:t>
            </a:r>
            <a:endParaRPr lang="en-US" sz="1500" dirty="0"/>
          </a:p>
          <a:p>
            <a:endParaRPr lang="en-US" sz="1700" dirty="0">
              <a:cs typeface="Times New Roman" pitchFamily="18" charset="0"/>
            </a:endParaRPr>
          </a:p>
          <a:p>
            <a:endParaRPr lang="en-US" sz="1600" dirty="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2188" cy="3600450"/>
          </a:xfrm>
          <a:ln/>
        </p:spPr>
      </p:sp>
      <p:sp>
        <p:nvSpPr>
          <p:cNvPr id="58371" name="Rectangle 3"/>
          <p:cNvSpPr>
            <a:spLocks noGrp="1" noChangeArrowheads="1"/>
          </p:cNvSpPr>
          <p:nvPr>
            <p:ph type="body" idx="1"/>
          </p:nvPr>
        </p:nvSpPr>
        <p:spPr>
          <a:xfrm>
            <a:off x="406400" y="4560571"/>
            <a:ext cx="6339840" cy="4517498"/>
          </a:xfrm>
          <a:noFill/>
          <a:ln w="9525"/>
        </p:spPr>
        <p:txBody>
          <a:bodyPr>
            <a:noAutofit/>
          </a:bodyPr>
          <a:lstStyle/>
          <a:p>
            <a:r>
              <a:rPr lang="en-US" sz="1700" dirty="0">
                <a:cs typeface="Times New Roman" pitchFamily="18" charset="0"/>
              </a:rPr>
              <a:t> </a:t>
            </a:r>
          </a:p>
          <a:p>
            <a:r>
              <a:rPr lang="en-US" sz="1700" dirty="0">
                <a:cs typeface="Times New Roman" pitchFamily="18" charset="0"/>
              </a:rPr>
              <a:t>During this period his problem behavior is generally low and towards the end at zero for 6 consecutive sessions while his communication and tolerance skills are persisting.</a:t>
            </a:r>
          </a:p>
          <a:p>
            <a:endParaRPr lang="en-US" sz="1600" dirty="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8A19A-B277-4306-9BF0-C8633CCCA9E7}"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8A19A-B277-4306-9BF0-C8633CCCA9E7}"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Cambria" pitchFamily="18" charset="0"/>
              </a:defRPr>
            </a:lvl1pPr>
            <a:lvl2pPr>
              <a:defRPr>
                <a:solidFill>
                  <a:schemeClr val="tx1">
                    <a:lumMod val="75000"/>
                    <a:lumOff val="25000"/>
                  </a:schemeClr>
                </a:solidFill>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428A19A-B277-4306-9BF0-C8633CCCA9E7}"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28A19A-B277-4306-9BF0-C8633CCCA9E7}"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28A19A-B277-4306-9BF0-C8633CCCA9E7}" type="datetimeFigureOut">
              <a:rPr lang="en-US" smtClean="0"/>
              <a:pPr/>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28A19A-B277-4306-9BF0-C8633CCCA9E7}" type="datetimeFigureOut">
              <a:rPr lang="en-US" smtClean="0"/>
              <a:pPr/>
              <a:t>6/8/2015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28A19A-B277-4306-9BF0-C8633CCCA9E7}" type="datetimeFigureOut">
              <a:rPr lang="en-US" smtClean="0"/>
              <a:pPr/>
              <a:t>6/8/2015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8A19A-B277-4306-9BF0-C8633CCCA9E7}" type="datetimeFigureOut">
              <a:rPr lang="en-US" smtClean="0"/>
              <a:pPr/>
              <a:t>6/8/2015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8A19A-B277-4306-9BF0-C8633CCCA9E7}" type="datetimeFigureOut">
              <a:rPr lang="en-US" smtClean="0"/>
              <a:pPr/>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8A19A-B277-4306-9BF0-C8633CCCA9E7}" type="datetimeFigureOut">
              <a:rPr lang="en-US" smtClean="0"/>
              <a:pPr/>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7BADC-881D-47B0-AF38-94FBB1682E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40000">
              <a:schemeClr val="bg1">
                <a:tint val="45000"/>
                <a:shade val="99000"/>
                <a:satMod val="350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8A19A-B277-4306-9BF0-C8633CCCA9E7}" type="datetimeFigureOut">
              <a:rPr lang="en-US" smtClean="0"/>
              <a:pPr/>
              <a:t>6/8/2015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7BADC-881D-47B0-AF38-94FBB1682E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ghanley\Downloads\file8412574329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5"/>
            <a:ext cx="9144000" cy="685611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txBox="1">
            <a:spLocks noChangeArrowheads="1"/>
          </p:cNvSpPr>
          <p:nvPr/>
        </p:nvSpPr>
        <p:spPr>
          <a:xfrm>
            <a:off x="718458" y="3160488"/>
            <a:ext cx="7772400" cy="701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effectLst/>
                <a:uLnTx/>
                <a:uFillTx/>
                <a:latin typeface="Cambria" pitchFamily="18" charset="0"/>
              </a:rPr>
              <a:t>Gregory P. Hanley. Ph.D., BCBA-D</a:t>
            </a: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folHlink"/>
              </a:solidFill>
              <a:effectLst/>
              <a:uLnTx/>
              <a:uFillTx/>
              <a:latin typeface="Cambria" pitchFamily="18" charset="0"/>
            </a:endParaRPr>
          </a:p>
        </p:txBody>
      </p:sp>
      <p:pic>
        <p:nvPicPr>
          <p:cNvPr id="14" name="Picture 1" descr="C:\Users\ghanley\Desktop\UMMS-Logo-Formal.png"/>
          <p:cNvPicPr>
            <a:picLocks noChangeAspect="1" noChangeArrowheads="1"/>
          </p:cNvPicPr>
          <p:nvPr/>
        </p:nvPicPr>
        <p:blipFill>
          <a:blip r:embed="rId4" cstate="print"/>
          <a:srcRect/>
          <a:stretch>
            <a:fillRect/>
          </a:stretch>
        </p:blipFill>
        <p:spPr bwMode="auto">
          <a:xfrm>
            <a:off x="5867400" y="3831048"/>
            <a:ext cx="1981200" cy="713232"/>
          </a:xfrm>
          <a:prstGeom prst="rect">
            <a:avLst/>
          </a:prstGeom>
          <a:noFill/>
        </p:spPr>
      </p:pic>
      <p:pic>
        <p:nvPicPr>
          <p:cNvPr id="15" name="Picture 14" descr="WNE logo.jpg"/>
          <p:cNvPicPr>
            <a:picLocks noChangeAspect="1"/>
          </p:cNvPicPr>
          <p:nvPr/>
        </p:nvPicPr>
        <p:blipFill>
          <a:blip r:embed="rId5" cstate="print"/>
          <a:stretch>
            <a:fillRect/>
          </a:stretch>
        </p:blipFill>
        <p:spPr>
          <a:xfrm>
            <a:off x="1170425" y="3831048"/>
            <a:ext cx="3172975" cy="694946"/>
          </a:xfrm>
          <a:prstGeom prst="rect">
            <a:avLst/>
          </a:prstGeom>
        </p:spPr>
      </p:pic>
      <p:sp>
        <p:nvSpPr>
          <p:cNvPr id="16" name="Rectangle 15"/>
          <p:cNvSpPr/>
          <p:nvPr/>
        </p:nvSpPr>
        <p:spPr>
          <a:xfrm>
            <a:off x="718458" y="396240"/>
            <a:ext cx="7511142" cy="2194560"/>
          </a:xfrm>
          <a:prstGeom prst="rect">
            <a:avLst/>
          </a:prstGeom>
          <a:solidFill>
            <a:schemeClr val="tx2">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7" name="Title 1"/>
          <p:cNvSpPr txBox="1">
            <a:spLocks/>
          </p:cNvSpPr>
          <p:nvPr/>
        </p:nvSpPr>
        <p:spPr>
          <a:xfrm>
            <a:off x="533400" y="320040"/>
            <a:ext cx="7848600" cy="2270760"/>
          </a:xfrm>
          <a:prstGeom prst="rect">
            <a:avLst/>
          </a:prstGeom>
        </p:spPr>
        <p:txBody>
          <a:bodyPr vert="horz" lIns="91440" tIns="45720" rIns="91440" bIns="45720" rtlCol="0" anchor="ctr">
            <a:normAutofit fontScale="97500"/>
          </a:bodyPr>
          <a:lstStyle/>
          <a:p>
            <a:pPr lvl="0" algn="ctr">
              <a:spcBef>
                <a:spcPct val="0"/>
              </a:spcBef>
              <a:defRPr/>
            </a:pPr>
            <a:r>
              <a:rPr lang="en-US" sz="3200" b="1" dirty="0" smtClean="0">
                <a:solidFill>
                  <a:schemeClr val="bg1"/>
                </a:solidFill>
                <a:latin typeface="Cambria" panose="02040503050406030204" pitchFamily="18" charset="0"/>
              </a:rPr>
              <a:t>Treating Severe </a:t>
            </a:r>
            <a:r>
              <a:rPr lang="en-US" sz="3200" b="1" dirty="0">
                <a:solidFill>
                  <a:schemeClr val="bg1"/>
                </a:solidFill>
                <a:latin typeface="Cambria" panose="02040503050406030204" pitchFamily="18" charset="0"/>
              </a:rPr>
              <a:t>Problem </a:t>
            </a:r>
            <a:r>
              <a:rPr lang="en-US" sz="3200" b="1" dirty="0" smtClean="0">
                <a:solidFill>
                  <a:schemeClr val="bg1"/>
                </a:solidFill>
                <a:latin typeface="Cambria" panose="02040503050406030204" pitchFamily="18" charset="0"/>
              </a:rPr>
              <a:t>Behavior:</a:t>
            </a:r>
          </a:p>
          <a:p>
            <a:pPr lvl="0" algn="ctr">
              <a:spcBef>
                <a:spcPct val="0"/>
              </a:spcBef>
              <a:defRPr/>
            </a:pPr>
            <a:r>
              <a:rPr lang="en-US" sz="3200" b="1" dirty="0" smtClean="0">
                <a:solidFill>
                  <a:schemeClr val="bg1"/>
                </a:solidFill>
                <a:latin typeface="Cambria" panose="02040503050406030204" pitchFamily="18" charset="0"/>
              </a:rPr>
              <a:t>A </a:t>
            </a:r>
            <a:r>
              <a:rPr lang="en-US" sz="3200" b="1" dirty="0">
                <a:solidFill>
                  <a:schemeClr val="bg1"/>
                </a:solidFill>
                <a:latin typeface="Cambria" panose="02040503050406030204" pitchFamily="18" charset="0"/>
              </a:rPr>
              <a:t>Focus on </a:t>
            </a:r>
            <a:r>
              <a:rPr lang="en-US" sz="3200" b="1" dirty="0" smtClean="0">
                <a:solidFill>
                  <a:schemeClr val="bg1"/>
                </a:solidFill>
                <a:latin typeface="Cambria" panose="02040503050406030204" pitchFamily="18" charset="0"/>
              </a:rPr>
              <a:t>Strengthening</a:t>
            </a:r>
          </a:p>
          <a:p>
            <a:pPr lvl="0" algn="ctr">
              <a:spcBef>
                <a:spcPct val="0"/>
              </a:spcBef>
              <a:defRPr/>
            </a:pPr>
            <a:r>
              <a:rPr lang="en-US" sz="3200" b="1" dirty="0" smtClean="0">
                <a:solidFill>
                  <a:schemeClr val="bg1"/>
                </a:solidFill>
                <a:latin typeface="Cambria" panose="02040503050406030204" pitchFamily="18" charset="0"/>
              </a:rPr>
              <a:t>Socially </a:t>
            </a:r>
            <a:r>
              <a:rPr lang="en-US" sz="3200" b="1" dirty="0">
                <a:solidFill>
                  <a:schemeClr val="bg1"/>
                </a:solidFill>
                <a:latin typeface="Cambria" panose="02040503050406030204" pitchFamily="18" charset="0"/>
              </a:rPr>
              <a:t>Important </a:t>
            </a:r>
            <a:r>
              <a:rPr lang="en-US" sz="3200" b="1" dirty="0" smtClean="0">
                <a:solidFill>
                  <a:schemeClr val="bg1"/>
                </a:solidFill>
                <a:latin typeface="Cambria" panose="02040503050406030204" pitchFamily="18" charset="0"/>
              </a:rPr>
              <a:t>Behavior</a:t>
            </a:r>
          </a:p>
          <a:p>
            <a:pPr lvl="0" algn="ctr">
              <a:spcBef>
                <a:spcPct val="0"/>
              </a:spcBef>
              <a:defRPr/>
            </a:pPr>
            <a:r>
              <a:rPr lang="en-US" sz="3200" b="1" dirty="0" smtClean="0">
                <a:solidFill>
                  <a:schemeClr val="bg1"/>
                </a:solidFill>
                <a:latin typeface="Cambria" panose="02040503050406030204" pitchFamily="18" charset="0"/>
              </a:rPr>
              <a:t>of </a:t>
            </a:r>
            <a:r>
              <a:rPr lang="en-US" sz="3200" b="1" dirty="0">
                <a:solidFill>
                  <a:schemeClr val="bg1"/>
                </a:solidFill>
                <a:latin typeface="Cambria" panose="02040503050406030204" pitchFamily="18" charset="0"/>
              </a:rPr>
              <a:t>Persons with Autism</a:t>
            </a:r>
            <a:endParaRPr lang="en-US" sz="3200" dirty="0">
              <a:solidFill>
                <a:schemeClr val="bg1">
                  <a:lumMod val="85000"/>
                </a:schemeClr>
              </a:solidFill>
              <a:latin typeface="Cambria" panose="02040503050406030204" pitchFamily="18" charset="0"/>
            </a:endParaRPr>
          </a:p>
        </p:txBody>
      </p:sp>
      <p:sp>
        <p:nvSpPr>
          <p:cNvPr id="18" name="Rectangle 17"/>
          <p:cNvSpPr/>
          <p:nvPr/>
        </p:nvSpPr>
        <p:spPr>
          <a:xfrm>
            <a:off x="261258" y="2950031"/>
            <a:ext cx="8610600" cy="1850569"/>
          </a:xfrm>
          <a:prstGeom prst="rect">
            <a:avLst/>
          </a:prstGeom>
          <a:solidFill>
            <a:schemeClr val="tx2">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 name="Rectangle 3"/>
          <p:cNvSpPr>
            <a:spLocks noGrp="1" noChangeArrowheads="1"/>
          </p:cNvSpPr>
          <p:nvPr>
            <p:ph type="subTitle" idx="1"/>
          </p:nvPr>
        </p:nvSpPr>
        <p:spPr>
          <a:xfrm>
            <a:off x="762000" y="5105400"/>
            <a:ext cx="7772400" cy="1447800"/>
          </a:xfrm>
        </p:spPr>
        <p:txBody>
          <a:bodyPr>
            <a:normAutofit/>
          </a:bodyPr>
          <a:lstStyle/>
          <a:p>
            <a:pPr eaLnBrk="1" hangingPunct="1">
              <a:spcBef>
                <a:spcPts val="0"/>
              </a:spcBef>
            </a:pPr>
            <a:r>
              <a:rPr lang="en-US" sz="2400" b="1" i="1" kern="0" dirty="0" smtClean="0">
                <a:solidFill>
                  <a:schemeClr val="tx1"/>
                </a:solidFill>
              </a:rPr>
              <a:t> </a:t>
            </a:r>
            <a:r>
              <a:rPr lang="en-US" sz="2400" b="1" i="1" kern="0" dirty="0" err="1" smtClean="0">
                <a:solidFill>
                  <a:schemeClr val="tx1"/>
                </a:solidFill>
              </a:rPr>
              <a:t>DataFinch</a:t>
            </a:r>
            <a:endParaRPr lang="en-US" sz="2400" b="1" i="1" kern="0" dirty="0" smtClean="0">
              <a:solidFill>
                <a:schemeClr val="tx1"/>
              </a:solidFill>
            </a:endParaRPr>
          </a:p>
          <a:p>
            <a:pPr eaLnBrk="1" hangingPunct="1">
              <a:spcBef>
                <a:spcPts val="0"/>
              </a:spcBef>
            </a:pPr>
            <a:r>
              <a:rPr lang="en-US" sz="2400" b="1" i="1" kern="0" dirty="0" smtClean="0">
                <a:solidFill>
                  <a:schemeClr val="tx1"/>
                </a:solidFill>
              </a:rPr>
              <a:t>November, 2014</a:t>
            </a:r>
          </a:p>
        </p:txBody>
      </p:sp>
    </p:spTree>
    <p:extLst>
      <p:ext uri="{BB962C8B-B14F-4D97-AF65-F5344CB8AC3E}">
        <p14:creationId xmlns:p14="http://schemas.microsoft.com/office/powerpoint/2010/main" val="883836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2400"/>
            <a:ext cx="1371600" cy="3139321"/>
          </a:xfrm>
          <a:prstGeom prst="rect">
            <a:avLst/>
          </a:prstGeom>
        </p:spPr>
        <p:txBody>
          <a:bodyPr wrap="square">
            <a:spAutoFit/>
          </a:bodyPr>
          <a:lstStyle/>
          <a:p>
            <a:r>
              <a:rPr lang="en-US" b="1" dirty="0" smtClean="0">
                <a:solidFill>
                  <a:srgbClr val="C00000"/>
                </a:solidFill>
                <a:latin typeface="Cambria" pitchFamily="18" charset="0"/>
              </a:rPr>
              <a:t>Treatment Analysis</a:t>
            </a:r>
          </a:p>
          <a:p>
            <a:endParaRPr lang="en-US" b="1" dirty="0">
              <a:solidFill>
                <a:srgbClr val="C00000"/>
              </a:solidFill>
              <a:latin typeface="Cambria" pitchFamily="18" charset="0"/>
            </a:endParaRPr>
          </a:p>
          <a:p>
            <a:r>
              <a:rPr lang="en-US" b="1" dirty="0" smtClean="0">
                <a:solidFill>
                  <a:srgbClr val="C00000"/>
                </a:solidFill>
                <a:latin typeface="Cambria" pitchFamily="18" charset="0"/>
              </a:rPr>
              <a:t>Dale</a:t>
            </a:r>
          </a:p>
          <a:p>
            <a:endParaRPr lang="en-US" b="1" dirty="0" smtClean="0">
              <a:solidFill>
                <a:srgbClr val="C00000"/>
              </a:solidFill>
              <a:latin typeface="Cambria" pitchFamily="18" charset="0"/>
            </a:endParaRPr>
          </a:p>
          <a:p>
            <a:r>
              <a:rPr lang="en-US" b="1" dirty="0" smtClean="0">
                <a:solidFill>
                  <a:srgbClr val="C00000"/>
                </a:solidFill>
                <a:latin typeface="Cambria" pitchFamily="18" charset="0"/>
              </a:rPr>
              <a:t>11-year </a:t>
            </a:r>
            <a:r>
              <a:rPr lang="en-US" b="1" dirty="0">
                <a:solidFill>
                  <a:srgbClr val="C00000"/>
                </a:solidFill>
                <a:latin typeface="Cambria" pitchFamily="18" charset="0"/>
              </a:rPr>
              <a:t>old </a:t>
            </a:r>
            <a:r>
              <a:rPr lang="en-US" b="1" dirty="0" smtClean="0">
                <a:solidFill>
                  <a:srgbClr val="C00000"/>
                </a:solidFill>
                <a:latin typeface="Cambria" pitchFamily="18" charset="0"/>
              </a:rPr>
              <a:t>boy </a:t>
            </a:r>
          </a:p>
          <a:p>
            <a:endParaRPr lang="en-US" b="1" dirty="0">
              <a:solidFill>
                <a:srgbClr val="C00000"/>
              </a:solidFill>
              <a:latin typeface="Cambria" pitchFamily="18" charset="0"/>
            </a:endParaRPr>
          </a:p>
          <a:p>
            <a:r>
              <a:rPr lang="en-US" b="1" dirty="0" smtClean="0">
                <a:solidFill>
                  <a:srgbClr val="C00000"/>
                </a:solidFill>
                <a:latin typeface="Cambria" pitchFamily="18" charset="0"/>
              </a:rPr>
              <a:t>diagnosed </a:t>
            </a:r>
            <a:r>
              <a:rPr lang="en-US" b="1" dirty="0">
                <a:solidFill>
                  <a:srgbClr val="C00000"/>
                </a:solidFill>
                <a:latin typeface="Cambria" pitchFamily="18" charset="0"/>
              </a:rPr>
              <a:t>with </a:t>
            </a:r>
            <a:r>
              <a:rPr lang="en-US" b="1" dirty="0" smtClean="0">
                <a:solidFill>
                  <a:srgbClr val="C00000"/>
                </a:solidFill>
                <a:latin typeface="Cambria" pitchFamily="18" charset="0"/>
              </a:rPr>
              <a:t>Autism  </a:t>
            </a:r>
            <a:endParaRPr lang="en-US" b="1" dirty="0">
              <a:solidFill>
                <a:srgbClr val="C00000"/>
              </a:solidFill>
              <a:latin typeface="Cambria" pitchFamily="18" charset="0"/>
            </a:endParaRPr>
          </a:p>
        </p:txBody>
      </p:sp>
      <p:pic>
        <p:nvPicPr>
          <p:cNvPr id="7" name="Picture 6"/>
          <p:cNvPicPr>
            <a:picLocks noChangeAspect="1"/>
          </p:cNvPicPr>
          <p:nvPr/>
        </p:nvPicPr>
        <p:blipFill>
          <a:blip r:embed="rId3" cstate="print"/>
          <a:srcRect r="33602"/>
          <a:stretch>
            <a:fillRect/>
          </a:stretch>
        </p:blipFill>
        <p:spPr bwMode="auto">
          <a:xfrm>
            <a:off x="1828798" y="3003"/>
            <a:ext cx="6171831" cy="9445791"/>
          </a:xfrm>
          <a:prstGeom prst="rect">
            <a:avLst/>
          </a:prstGeom>
          <a:noFill/>
          <a:ln w="9525">
            <a:noFill/>
            <a:miter lim="800000"/>
            <a:headEnd/>
            <a:tailEnd/>
          </a:ln>
        </p:spPr>
      </p:pic>
      <p:sp>
        <p:nvSpPr>
          <p:cNvPr id="10" name="Rectangle 9"/>
          <p:cNvSpPr/>
          <p:nvPr/>
        </p:nvSpPr>
        <p:spPr>
          <a:xfrm>
            <a:off x="1845882" y="5628735"/>
            <a:ext cx="6162306" cy="38258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3249" y="5632300"/>
            <a:ext cx="5456461" cy="106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23221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8585" y="-5181600"/>
            <a:ext cx="6278615" cy="9457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7191" y="-4876800"/>
            <a:ext cx="6162306" cy="558265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7873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8294" y="630"/>
            <a:ext cx="4689285" cy="44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28600" y="152400"/>
            <a:ext cx="1371600" cy="3139321"/>
          </a:xfrm>
          <a:prstGeom prst="rect">
            <a:avLst/>
          </a:prstGeom>
        </p:spPr>
        <p:txBody>
          <a:bodyPr wrap="square">
            <a:spAutoFit/>
          </a:bodyPr>
          <a:lstStyle/>
          <a:p>
            <a:r>
              <a:rPr lang="en-US" b="1" dirty="0" smtClean="0">
                <a:solidFill>
                  <a:srgbClr val="C00000"/>
                </a:solidFill>
                <a:latin typeface="Cambria" pitchFamily="18" charset="0"/>
              </a:rPr>
              <a:t>Treatment Analysis</a:t>
            </a:r>
          </a:p>
          <a:p>
            <a:endParaRPr lang="en-US" b="1" dirty="0">
              <a:solidFill>
                <a:srgbClr val="C00000"/>
              </a:solidFill>
              <a:latin typeface="Cambria" pitchFamily="18" charset="0"/>
            </a:endParaRPr>
          </a:p>
          <a:p>
            <a:r>
              <a:rPr lang="en-US" b="1" dirty="0" smtClean="0">
                <a:solidFill>
                  <a:srgbClr val="C00000"/>
                </a:solidFill>
                <a:latin typeface="Cambria" pitchFamily="18" charset="0"/>
              </a:rPr>
              <a:t>Dale</a:t>
            </a:r>
          </a:p>
          <a:p>
            <a:endParaRPr lang="en-US" b="1" dirty="0" smtClean="0">
              <a:solidFill>
                <a:srgbClr val="C00000"/>
              </a:solidFill>
              <a:latin typeface="Cambria" pitchFamily="18" charset="0"/>
            </a:endParaRPr>
          </a:p>
          <a:p>
            <a:r>
              <a:rPr lang="en-US" b="1" dirty="0" smtClean="0">
                <a:solidFill>
                  <a:srgbClr val="C00000"/>
                </a:solidFill>
                <a:latin typeface="Cambria" pitchFamily="18" charset="0"/>
              </a:rPr>
              <a:t>11-year </a:t>
            </a:r>
            <a:r>
              <a:rPr lang="en-US" b="1" dirty="0">
                <a:solidFill>
                  <a:srgbClr val="C00000"/>
                </a:solidFill>
                <a:latin typeface="Cambria" pitchFamily="18" charset="0"/>
              </a:rPr>
              <a:t>old </a:t>
            </a:r>
            <a:r>
              <a:rPr lang="en-US" b="1" dirty="0" smtClean="0">
                <a:solidFill>
                  <a:srgbClr val="C00000"/>
                </a:solidFill>
                <a:latin typeface="Cambria" pitchFamily="18" charset="0"/>
              </a:rPr>
              <a:t>boy </a:t>
            </a:r>
          </a:p>
          <a:p>
            <a:endParaRPr lang="en-US" b="1" dirty="0">
              <a:solidFill>
                <a:srgbClr val="C00000"/>
              </a:solidFill>
              <a:latin typeface="Cambria" pitchFamily="18" charset="0"/>
            </a:endParaRPr>
          </a:p>
          <a:p>
            <a:r>
              <a:rPr lang="en-US" b="1" dirty="0" smtClean="0">
                <a:solidFill>
                  <a:srgbClr val="C00000"/>
                </a:solidFill>
                <a:latin typeface="Cambria" pitchFamily="18" charset="0"/>
              </a:rPr>
              <a:t>diagnosed </a:t>
            </a:r>
            <a:r>
              <a:rPr lang="en-US" b="1" dirty="0">
                <a:solidFill>
                  <a:srgbClr val="C00000"/>
                </a:solidFill>
                <a:latin typeface="Cambria" pitchFamily="18" charset="0"/>
              </a:rPr>
              <a:t>with </a:t>
            </a:r>
            <a:r>
              <a:rPr lang="en-US" b="1" dirty="0" smtClean="0">
                <a:solidFill>
                  <a:srgbClr val="C00000"/>
                </a:solidFill>
                <a:latin typeface="Cambria" pitchFamily="18" charset="0"/>
              </a:rPr>
              <a:t>Autism  </a:t>
            </a:r>
            <a:endParaRPr lang="en-US" b="1" dirty="0">
              <a:solidFill>
                <a:srgbClr val="C00000"/>
              </a:solidFill>
              <a:latin typeface="Cambria"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24638607"/>
              </p:ext>
            </p:extLst>
          </p:nvPr>
        </p:nvGraphicFramePr>
        <p:xfrm>
          <a:off x="152400" y="4663440"/>
          <a:ext cx="8839200" cy="1584960"/>
        </p:xfrm>
        <a:graphic>
          <a:graphicData uri="http://schemas.openxmlformats.org/drawingml/2006/table">
            <a:tbl>
              <a:tblPr firstRow="1" firstCol="1" bandRow="1">
                <a:tableStyleId>{5C22544A-7EE6-4342-B048-85BDC9FD1C3A}</a:tableStyleId>
              </a:tblPr>
              <a:tblGrid>
                <a:gridCol w="8839200"/>
              </a:tblGrid>
              <a:tr h="274320">
                <a:tc>
                  <a:txBody>
                    <a:bodyPr/>
                    <a:lstStyle/>
                    <a:p>
                      <a:pPr marL="342900" marR="0" lvl="0" indent="-342900">
                        <a:spcBef>
                          <a:spcPts val="0"/>
                        </a:spcBef>
                        <a:spcAft>
                          <a:spcPts val="0"/>
                        </a:spcAft>
                        <a:buFont typeface="Arial" pitchFamily="34" charset="0"/>
                        <a:buChar char="•"/>
                        <a:tabLst>
                          <a:tab pos="228600" algn="l"/>
                        </a:tabLst>
                      </a:pPr>
                      <a:r>
                        <a:rPr lang="en-US" sz="1600" dirty="0">
                          <a:effectLst/>
                          <a:latin typeface="Times New Roman" pitchFamily="18" charset="0"/>
                          <a:cs typeface="Times New Roman" pitchFamily="18" charset="0"/>
                        </a:rPr>
                        <a:t>Three </a:t>
                      </a:r>
                      <a:r>
                        <a:rPr lang="en-US" sz="1600" dirty="0" smtClean="0">
                          <a:effectLst/>
                          <a:latin typeface="Times New Roman" pitchFamily="18" charset="0"/>
                          <a:cs typeface="Times New Roman" pitchFamily="18" charset="0"/>
                        </a:rPr>
                        <a:t>analysts </a:t>
                      </a:r>
                      <a:r>
                        <a:rPr lang="en-US" sz="1600" dirty="0">
                          <a:effectLst/>
                          <a:latin typeface="Times New Roman" pitchFamily="18" charset="0"/>
                          <a:cs typeface="Times New Roman" pitchFamily="18" charset="0"/>
                        </a:rPr>
                        <a:t>alternated while parents observed the sessions</a:t>
                      </a:r>
                      <a:endParaRPr lang="en-US" sz="1600" dirty="0">
                        <a:effectLst/>
                        <a:latin typeface="Times New Roman" pitchFamily="18" charset="0"/>
                        <a:ea typeface="Times New Roman"/>
                        <a:cs typeface="Times New Roman" pitchFamily="18" charset="0"/>
                      </a:endParaRPr>
                    </a:p>
                  </a:txBody>
                  <a:tcPr marL="73025" marR="73025" marT="0" marB="0" anchor="ctr"/>
                </a:tc>
              </a:tr>
              <a:tr h="274320">
                <a:tc>
                  <a:txBody>
                    <a:bodyPr/>
                    <a:lstStyle/>
                    <a:p>
                      <a:pPr marL="342900" marR="0" lvl="0" indent="-342900">
                        <a:spcBef>
                          <a:spcPts val="0"/>
                        </a:spcBef>
                        <a:spcAft>
                          <a:spcPts val="0"/>
                        </a:spcAft>
                        <a:buFont typeface="Arial" pitchFamily="34" charset="0"/>
                        <a:buChar char="•"/>
                        <a:tabLst>
                          <a:tab pos="228600" algn="l"/>
                        </a:tabLst>
                      </a:pPr>
                      <a:r>
                        <a:rPr lang="en-US" sz="1600" dirty="0">
                          <a:effectLst/>
                          <a:latin typeface="Times New Roman" pitchFamily="18" charset="0"/>
                          <a:cs typeface="Times New Roman" pitchFamily="18" charset="0"/>
                        </a:rPr>
                        <a:t>Following training, the father was introduced after the </a:t>
                      </a:r>
                      <a:r>
                        <a:rPr lang="en-US" sz="1600" dirty="0" smtClean="0">
                          <a:effectLst/>
                          <a:latin typeface="Times New Roman" pitchFamily="18" charset="0"/>
                          <a:cs typeface="Times New Roman" pitchFamily="18" charset="0"/>
                        </a:rPr>
                        <a:t>analyst</a:t>
                      </a:r>
                      <a:r>
                        <a:rPr lang="en-US" sz="1600" baseline="0" dirty="0" smtClean="0">
                          <a:effectLst/>
                          <a:latin typeface="Times New Roman" pitchFamily="18" charset="0"/>
                          <a:cs typeface="Times New Roman" pitchFamily="18" charset="0"/>
                        </a:rPr>
                        <a:t> </a:t>
                      </a:r>
                      <a:r>
                        <a:rPr lang="en-US" sz="1600" dirty="0" smtClean="0">
                          <a:effectLst/>
                          <a:latin typeface="Times New Roman" pitchFamily="18" charset="0"/>
                          <a:cs typeface="Times New Roman" pitchFamily="18" charset="0"/>
                        </a:rPr>
                        <a:t>presented </a:t>
                      </a:r>
                      <a:r>
                        <a:rPr lang="en-US" sz="1600" dirty="0">
                          <a:effectLst/>
                          <a:latin typeface="Times New Roman" pitchFamily="18" charset="0"/>
                          <a:cs typeface="Times New Roman" pitchFamily="18" charset="0"/>
                        </a:rPr>
                        <a:t>the evocative trial and halfway through the session; the mother was present in the session room</a:t>
                      </a:r>
                      <a:endParaRPr lang="en-US" sz="1600" dirty="0">
                        <a:effectLst/>
                        <a:latin typeface="Times New Roman" pitchFamily="18" charset="0"/>
                        <a:ea typeface="Times New Roman"/>
                        <a:cs typeface="Times New Roman" pitchFamily="18" charset="0"/>
                      </a:endParaRPr>
                    </a:p>
                  </a:txBody>
                  <a:tcPr marL="73025" marR="73025" marT="0" marB="0" anchor="ctr"/>
                </a:tc>
              </a:tr>
              <a:tr h="274320">
                <a:tc>
                  <a:txBody>
                    <a:bodyPr/>
                    <a:lstStyle/>
                    <a:p>
                      <a:pPr marL="342900" marR="0" lvl="0" indent="-342900">
                        <a:spcBef>
                          <a:spcPts val="0"/>
                        </a:spcBef>
                        <a:spcAft>
                          <a:spcPts val="0"/>
                        </a:spcAft>
                        <a:buFont typeface="Arial" pitchFamily="34" charset="0"/>
                        <a:buChar char="•"/>
                        <a:tabLst>
                          <a:tab pos="228600" algn="l"/>
                        </a:tabLst>
                      </a:pPr>
                      <a:r>
                        <a:rPr lang="en-US" sz="1600" dirty="0">
                          <a:effectLst/>
                          <a:latin typeface="Times New Roman" pitchFamily="18" charset="0"/>
                          <a:cs typeface="Times New Roman" pitchFamily="18" charset="0"/>
                        </a:rPr>
                        <a:t>The mother implemented treatment in the session room</a:t>
                      </a:r>
                      <a:endParaRPr lang="en-US" sz="1600" dirty="0">
                        <a:effectLst/>
                        <a:latin typeface="Times New Roman" pitchFamily="18" charset="0"/>
                        <a:ea typeface="Times New Roman"/>
                        <a:cs typeface="Times New Roman" pitchFamily="18" charset="0"/>
                      </a:endParaRPr>
                    </a:p>
                  </a:txBody>
                  <a:tcPr marL="73025" marR="73025" marT="0" marB="0" anchor="ctr"/>
                </a:tc>
              </a:tr>
              <a:tr h="274320">
                <a:tc>
                  <a:txBody>
                    <a:bodyPr/>
                    <a:lstStyle/>
                    <a:p>
                      <a:pPr marL="342900" marR="0" lvl="0" indent="-342900">
                        <a:spcBef>
                          <a:spcPts val="0"/>
                        </a:spcBef>
                        <a:spcAft>
                          <a:spcPts val="0"/>
                        </a:spcAft>
                        <a:buFont typeface="Arial" pitchFamily="34" charset="0"/>
                        <a:buChar char="•"/>
                        <a:tabLst>
                          <a:tab pos="228600" algn="l"/>
                        </a:tabLst>
                      </a:pPr>
                      <a:r>
                        <a:rPr lang="en-US" sz="1600" dirty="0">
                          <a:effectLst/>
                          <a:latin typeface="Times New Roman" pitchFamily="18" charset="0"/>
                          <a:cs typeface="Times New Roman" pitchFamily="18" charset="0"/>
                        </a:rPr>
                        <a:t>Parents varied the type and amount of instructions during the delay period</a:t>
                      </a:r>
                      <a:endParaRPr lang="en-US" sz="1600" dirty="0">
                        <a:effectLst/>
                        <a:latin typeface="Times New Roman" pitchFamily="18" charset="0"/>
                        <a:ea typeface="Times New Roman"/>
                        <a:cs typeface="Times New Roman" pitchFamily="18" charset="0"/>
                      </a:endParaRPr>
                    </a:p>
                  </a:txBody>
                  <a:tcPr marL="73025" marR="73025" marT="0" marB="0" anchor="ctr"/>
                </a:tc>
              </a:tr>
              <a:tr h="274320">
                <a:tc>
                  <a:txBody>
                    <a:bodyPr/>
                    <a:lstStyle/>
                    <a:p>
                      <a:pPr marL="342900" marR="0" lvl="0" indent="-342900">
                        <a:spcBef>
                          <a:spcPts val="0"/>
                        </a:spcBef>
                        <a:spcAft>
                          <a:spcPts val="0"/>
                        </a:spcAft>
                        <a:buFont typeface="Arial" pitchFamily="34" charset="0"/>
                        <a:buChar char="•"/>
                        <a:tabLst>
                          <a:tab pos="228600" algn="l"/>
                        </a:tabLst>
                      </a:pPr>
                      <a:r>
                        <a:rPr lang="en-US" sz="1600" dirty="0">
                          <a:effectLst/>
                          <a:latin typeface="Times New Roman" pitchFamily="18" charset="0"/>
                          <a:cs typeface="Times New Roman" pitchFamily="18" charset="0"/>
                        </a:rPr>
                        <a:t>Parents implemented treatment in the home while novel instructions were introduced</a:t>
                      </a:r>
                      <a:endParaRPr lang="en-US" sz="1600" dirty="0">
                        <a:effectLst/>
                        <a:latin typeface="Times New Roman" pitchFamily="18" charset="0"/>
                        <a:ea typeface="Times New Roman"/>
                        <a:cs typeface="Times New Roman" pitchFamily="18" charset="0"/>
                      </a:endParaRPr>
                    </a:p>
                  </a:txBody>
                  <a:tcPr marL="73025" marR="73025" marT="0" marB="0" anchor="ctr"/>
                </a:tc>
              </a:tr>
            </a:tbl>
          </a:graphicData>
        </a:graphic>
      </p:graphicFrame>
      <p:pic>
        <p:nvPicPr>
          <p:cNvPr id="2079745"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6208" y="609605"/>
            <a:ext cx="1235816" cy="28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53873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71601" y="420624"/>
            <a:ext cx="6156918" cy="62849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5655"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7883"/>
          <a:stretch/>
        </p:blipFill>
        <p:spPr bwMode="auto">
          <a:xfrm>
            <a:off x="1516060" y="310896"/>
            <a:ext cx="6012458" cy="632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754624" y="457200"/>
            <a:ext cx="1712976" cy="621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Rectangle 6"/>
          <p:cNvSpPr/>
          <p:nvPr/>
        </p:nvSpPr>
        <p:spPr>
          <a:xfrm>
            <a:off x="1406332" y="6257544"/>
            <a:ext cx="6103940" cy="39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 name="Rectangle 1"/>
          <p:cNvSpPr/>
          <p:nvPr/>
        </p:nvSpPr>
        <p:spPr>
          <a:xfrm>
            <a:off x="4352544" y="661416"/>
            <a:ext cx="11430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53384" y="5004816"/>
            <a:ext cx="21336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93504" y="457200"/>
            <a:ext cx="3274096" cy="6248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p:cNvSpPr/>
          <p:nvPr/>
        </p:nvSpPr>
        <p:spPr>
          <a:xfrm>
            <a:off x="1447800" y="5004816"/>
            <a:ext cx="3815246" cy="16279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7625962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76200"/>
            <a:ext cx="8382000" cy="639762"/>
          </a:xfrm>
        </p:spPr>
        <p:txBody>
          <a:bodyPr>
            <a:noAutofit/>
          </a:bodyPr>
          <a:lstStyle/>
          <a:p>
            <a:pPr lvl="0" algn="l" fontAlgn="base">
              <a:spcAft>
                <a:spcPct val="0"/>
              </a:spcAft>
              <a:tabLst>
                <a:tab pos="228600" algn="l"/>
              </a:tabLst>
            </a:pPr>
            <a:r>
              <a:rPr lang="en-US" sz="2400" b="1" dirty="0" smtClean="0">
                <a:ea typeface="Times New Roman" pitchFamily="18" charset="0"/>
                <a:cs typeface="Arial" pitchFamily="34" charset="0"/>
              </a:rPr>
              <a:t>    	  </a:t>
            </a:r>
            <a:r>
              <a:rPr lang="en-US" sz="2200" b="1" dirty="0" smtClean="0">
                <a:solidFill>
                  <a:srgbClr val="C00000"/>
                </a:solidFill>
                <a:ea typeface="Times New Roman" pitchFamily="18" charset="0"/>
                <a:cs typeface="Arial" pitchFamily="34" charset="0"/>
              </a:rPr>
              <a:t>Time Assessment</a:t>
            </a:r>
            <a:endParaRPr lang="en-US" sz="2200" b="1" dirty="0" smtClean="0">
              <a:solidFill>
                <a:srgbClr val="C00000"/>
              </a:solidFill>
              <a:cs typeface="Arial" pitchFamily="34" charset="0"/>
            </a:endParaRPr>
          </a:p>
        </p:txBody>
      </p:sp>
      <p:sp>
        <p:nvSpPr>
          <p:cNvPr id="11" name="Rectangle 10"/>
          <p:cNvSpPr/>
          <p:nvPr/>
        </p:nvSpPr>
        <p:spPr>
          <a:xfrm>
            <a:off x="1371601" y="420624"/>
            <a:ext cx="6156918" cy="62849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5655"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7883"/>
          <a:stretch/>
        </p:blipFill>
        <p:spPr bwMode="auto">
          <a:xfrm>
            <a:off x="1516060" y="310896"/>
            <a:ext cx="6012458" cy="632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754624" y="457200"/>
            <a:ext cx="1712976" cy="621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Rectangle 6"/>
          <p:cNvSpPr/>
          <p:nvPr/>
        </p:nvSpPr>
        <p:spPr>
          <a:xfrm>
            <a:off x="1406332" y="6257544"/>
            <a:ext cx="6103940" cy="39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 name="Rectangle 1"/>
          <p:cNvSpPr/>
          <p:nvPr/>
        </p:nvSpPr>
        <p:spPr>
          <a:xfrm>
            <a:off x="4352544" y="661416"/>
            <a:ext cx="11430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53384" y="5004816"/>
            <a:ext cx="21336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4346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76200"/>
            <a:ext cx="8382000" cy="639762"/>
          </a:xfrm>
        </p:spPr>
        <p:txBody>
          <a:bodyPr>
            <a:noAutofit/>
          </a:bodyPr>
          <a:lstStyle/>
          <a:p>
            <a:pPr lvl="0" algn="l" fontAlgn="base">
              <a:spcAft>
                <a:spcPct val="0"/>
              </a:spcAft>
              <a:tabLst>
                <a:tab pos="228600" algn="l"/>
              </a:tabLst>
            </a:pPr>
            <a:r>
              <a:rPr lang="en-US" sz="2400" b="1" dirty="0" smtClean="0">
                <a:ea typeface="Times New Roman" pitchFamily="18" charset="0"/>
                <a:cs typeface="Arial" pitchFamily="34" charset="0"/>
              </a:rPr>
              <a:t>    	</a:t>
            </a:r>
            <a:r>
              <a:rPr lang="en-US" sz="2200" b="1" dirty="0" smtClean="0">
                <a:solidFill>
                  <a:srgbClr val="C00000"/>
                </a:solidFill>
                <a:ea typeface="Times New Roman" pitchFamily="18" charset="0"/>
                <a:cs typeface="Arial" pitchFamily="34" charset="0"/>
              </a:rPr>
              <a:t>Cost Assessment</a:t>
            </a:r>
            <a:endParaRPr lang="en-US" sz="2200" b="1" dirty="0" smtClean="0">
              <a:solidFill>
                <a:srgbClr val="C00000"/>
              </a:solidFill>
              <a:cs typeface="Arial" pitchFamily="34" charset="0"/>
            </a:endParaRPr>
          </a:p>
        </p:txBody>
      </p:sp>
      <p:sp>
        <p:nvSpPr>
          <p:cNvPr id="11" name="Rectangle 10"/>
          <p:cNvSpPr/>
          <p:nvPr/>
        </p:nvSpPr>
        <p:spPr>
          <a:xfrm>
            <a:off x="1371601" y="420624"/>
            <a:ext cx="6156918" cy="62849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5655"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7883"/>
          <a:stretch/>
        </p:blipFill>
        <p:spPr bwMode="auto">
          <a:xfrm>
            <a:off x="1516060" y="310896"/>
            <a:ext cx="6012458" cy="632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191000" y="576072"/>
            <a:ext cx="1371600" cy="598356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Rectangle 6"/>
          <p:cNvSpPr/>
          <p:nvPr/>
        </p:nvSpPr>
        <p:spPr>
          <a:xfrm>
            <a:off x="5916168" y="646176"/>
            <a:ext cx="11430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90616" y="6236208"/>
            <a:ext cx="1520952"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77177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066800"/>
            <a:ext cx="7543800"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 name="Title 5"/>
          <p:cNvSpPr>
            <a:spLocks noGrp="1"/>
          </p:cNvSpPr>
          <p:nvPr>
            <p:ph type="title"/>
          </p:nvPr>
        </p:nvSpPr>
        <p:spPr>
          <a:xfrm>
            <a:off x="457200" y="198438"/>
            <a:ext cx="8382000" cy="639762"/>
          </a:xfrm>
        </p:spPr>
        <p:txBody>
          <a:bodyPr>
            <a:noAutofit/>
          </a:bodyPr>
          <a:lstStyle/>
          <a:p>
            <a:pPr lvl="0" algn="l" fontAlgn="base">
              <a:spcAft>
                <a:spcPct val="0"/>
              </a:spcAft>
              <a:tabLst>
                <a:tab pos="228600" algn="l"/>
              </a:tabLst>
            </a:pPr>
            <a:r>
              <a:rPr lang="en-US" sz="2200" b="1" dirty="0" smtClean="0">
                <a:solidFill>
                  <a:srgbClr val="C00000"/>
                </a:solidFill>
                <a:ea typeface="Times New Roman" pitchFamily="18" charset="0"/>
                <a:cs typeface="Arial" pitchFamily="34" charset="0"/>
              </a:rPr>
              <a:t> General Social </a:t>
            </a:r>
            <a:r>
              <a:rPr lang="en-US" sz="2200" b="1" dirty="0">
                <a:solidFill>
                  <a:srgbClr val="C00000"/>
                </a:solidFill>
                <a:ea typeface="Times New Roman" pitchFamily="18" charset="0"/>
                <a:cs typeface="Arial" pitchFamily="34" charset="0"/>
              </a:rPr>
              <a:t>V</a:t>
            </a:r>
            <a:r>
              <a:rPr lang="en-US" sz="2200" b="1" dirty="0" smtClean="0">
                <a:solidFill>
                  <a:srgbClr val="C00000"/>
                </a:solidFill>
                <a:ea typeface="Times New Roman" pitchFamily="18" charset="0"/>
                <a:cs typeface="Arial" pitchFamily="34" charset="0"/>
              </a:rPr>
              <a:t>alidity Data </a:t>
            </a:r>
            <a:endParaRPr lang="en-US" sz="2200" b="1" dirty="0" smtClean="0">
              <a:solidFill>
                <a:srgbClr val="C00000"/>
              </a:solidFill>
              <a:cs typeface="Arial" pitchFamily="34" charset="0"/>
            </a:endParaRPr>
          </a:p>
        </p:txBody>
      </p:sp>
      <p:pic>
        <p:nvPicPr>
          <p:cNvPr id="207872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066800"/>
            <a:ext cx="7626895" cy="383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27043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990600"/>
            <a:ext cx="7620000" cy="495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 name="Title 5"/>
          <p:cNvSpPr>
            <a:spLocks noGrp="1"/>
          </p:cNvSpPr>
          <p:nvPr>
            <p:ph type="title"/>
          </p:nvPr>
        </p:nvSpPr>
        <p:spPr>
          <a:xfrm>
            <a:off x="457200" y="198438"/>
            <a:ext cx="8382000" cy="639762"/>
          </a:xfrm>
        </p:spPr>
        <p:txBody>
          <a:bodyPr>
            <a:noAutofit/>
          </a:bodyPr>
          <a:lstStyle/>
          <a:p>
            <a:pPr lvl="0" algn="l" fontAlgn="base">
              <a:spcAft>
                <a:spcPct val="0"/>
              </a:spcAft>
              <a:tabLst>
                <a:tab pos="228600" algn="l"/>
              </a:tabLst>
            </a:pPr>
            <a:r>
              <a:rPr lang="en-US" sz="2200" b="1" dirty="0" smtClean="0">
                <a:solidFill>
                  <a:srgbClr val="C00000"/>
                </a:solidFill>
                <a:ea typeface="Times New Roman" pitchFamily="18" charset="0"/>
                <a:cs typeface="Arial" pitchFamily="34" charset="0"/>
              </a:rPr>
              <a:t>Personalized Social validity Data </a:t>
            </a:r>
            <a:endParaRPr lang="en-US" sz="2200" b="1" dirty="0" smtClean="0">
              <a:solidFill>
                <a:srgbClr val="C00000"/>
              </a:solidFill>
              <a:cs typeface="Arial" pitchFamily="34" charset="0"/>
            </a:endParaRPr>
          </a:p>
        </p:txBody>
      </p:sp>
      <p:pic>
        <p:nvPicPr>
          <p:cNvPr id="20797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905" y="1066800"/>
            <a:ext cx="7626895" cy="5125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51395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9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16" y="2731008"/>
            <a:ext cx="7187184" cy="3822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81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884" y="1219200"/>
            <a:ext cx="7147560" cy="1403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Grp="1" noChangeArrowheads="1"/>
          </p:cNvSpPr>
          <p:nvPr>
            <p:ph type="title"/>
          </p:nvPr>
        </p:nvSpPr>
        <p:spPr>
          <a:xfrm>
            <a:off x="457200" y="274638"/>
            <a:ext cx="8229600" cy="639762"/>
          </a:xfrm>
        </p:spPr>
        <p:txBody>
          <a:bodyPr>
            <a:noAutofit/>
          </a:bodyPr>
          <a:lstStyle/>
          <a:p>
            <a:r>
              <a:rPr lang="en-US" sz="2400" b="1" dirty="0" smtClean="0"/>
              <a:t>Some open-ended responses from the Social Acceptability Questionnaire</a:t>
            </a:r>
            <a:endParaRPr lang="en-US" sz="2400" b="1" dirty="0" smtClean="0">
              <a:solidFill>
                <a:srgbClr val="002060"/>
              </a:solidFill>
              <a:cs typeface="Times New Roman" pitchFamily="18" charset="0"/>
            </a:endParaRPr>
          </a:p>
        </p:txBody>
      </p:sp>
    </p:spTree>
    <p:extLst>
      <p:ext uri="{BB962C8B-B14F-4D97-AF65-F5344CB8AC3E}">
        <p14:creationId xmlns:p14="http://schemas.microsoft.com/office/powerpoint/2010/main" val="63298963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9144000" cy="5791200"/>
          </a:xfrm>
        </p:spPr>
        <p:txBody>
          <a:bodyPr>
            <a:normAutofit/>
          </a:bodyPr>
          <a:lstStyle/>
          <a:p>
            <a:pPr>
              <a:buNone/>
            </a:pPr>
            <a:r>
              <a:rPr lang="en-US" dirty="0" smtClean="0">
                <a:latin typeface="Times New Roman" pitchFamily="18" charset="0"/>
                <a:cs typeface="Times New Roman" pitchFamily="18" charset="0"/>
              </a:rPr>
              <a:t> </a:t>
            </a:r>
            <a:endParaRPr lang="en-US" sz="30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p:txBody>
      </p:sp>
      <p:sp>
        <p:nvSpPr>
          <p:cNvPr id="8" name="Rectangle 7"/>
          <p:cNvSpPr/>
          <p:nvPr/>
        </p:nvSpPr>
        <p:spPr>
          <a:xfrm>
            <a:off x="304800" y="228600"/>
            <a:ext cx="8610600" cy="6248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2055171" name="Picture 3"/>
          <p:cNvPicPr>
            <a:picLocks noChangeAspect="1" noChangeArrowheads="1"/>
          </p:cNvPicPr>
          <p:nvPr/>
        </p:nvPicPr>
        <p:blipFill>
          <a:blip r:embed="rId3" cstate="print"/>
          <a:srcRect/>
          <a:stretch>
            <a:fillRect/>
          </a:stretch>
        </p:blipFill>
        <p:spPr bwMode="auto">
          <a:xfrm>
            <a:off x="76200" y="322008"/>
            <a:ext cx="8959406" cy="2155603"/>
          </a:xfrm>
          <a:prstGeom prst="rect">
            <a:avLst/>
          </a:prstGeom>
          <a:noFill/>
          <a:ln w="9525">
            <a:noFill/>
            <a:miter lim="800000"/>
            <a:headEnd/>
            <a:tailEnd/>
          </a:ln>
        </p:spPr>
      </p:pic>
      <p:pic>
        <p:nvPicPr>
          <p:cNvPr id="2055173" name="Picture 5"/>
          <p:cNvPicPr>
            <a:picLocks noChangeAspect="1" noChangeArrowheads="1"/>
          </p:cNvPicPr>
          <p:nvPr/>
        </p:nvPicPr>
        <p:blipFill>
          <a:blip r:embed="rId4" cstate="print"/>
          <a:srcRect/>
          <a:stretch>
            <a:fillRect/>
          </a:stretch>
        </p:blipFill>
        <p:spPr bwMode="auto">
          <a:xfrm>
            <a:off x="69342" y="2600326"/>
            <a:ext cx="8998458" cy="3760470"/>
          </a:xfrm>
          <a:prstGeom prst="rect">
            <a:avLst/>
          </a:prstGeom>
          <a:noFill/>
          <a:ln w="9525">
            <a:noFill/>
            <a:miter lim="800000"/>
            <a:headEnd/>
            <a:tailEnd/>
          </a:ln>
        </p:spPr>
      </p:pic>
      <p:sp>
        <p:nvSpPr>
          <p:cNvPr id="9" name="Rectangle 8"/>
          <p:cNvSpPr/>
          <p:nvPr/>
        </p:nvSpPr>
        <p:spPr>
          <a:xfrm>
            <a:off x="6934487" y="381000"/>
            <a:ext cx="304800" cy="1524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4800600" y="2667000"/>
            <a:ext cx="457200" cy="381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7620000" y="3200400"/>
            <a:ext cx="304800" cy="1524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020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74638"/>
            <a:ext cx="8763000" cy="487362"/>
          </a:xfrm>
        </p:spPr>
        <p:txBody>
          <a:bodyPr>
            <a:noAutofit/>
          </a:bodyPr>
          <a:lstStyle/>
          <a:p>
            <a:r>
              <a:rPr lang="en-US" sz="3600" b="1" dirty="0" smtClean="0"/>
              <a:t>Implications</a:t>
            </a:r>
            <a:endParaRPr lang="en-US" sz="3600" b="1" dirty="0"/>
          </a:p>
        </p:txBody>
      </p:sp>
      <p:sp>
        <p:nvSpPr>
          <p:cNvPr id="7" name="Content Placeholder 6"/>
          <p:cNvSpPr>
            <a:spLocks noGrp="1"/>
          </p:cNvSpPr>
          <p:nvPr>
            <p:ph idx="1"/>
          </p:nvPr>
        </p:nvSpPr>
        <p:spPr>
          <a:xfrm>
            <a:off x="106680" y="1066800"/>
            <a:ext cx="8763000" cy="5562600"/>
          </a:xfrm>
        </p:spPr>
        <p:txBody>
          <a:bodyPr>
            <a:normAutofit/>
          </a:bodyPr>
          <a:lstStyle/>
          <a:p>
            <a:pPr>
              <a:lnSpc>
                <a:spcPct val="110000"/>
              </a:lnSpc>
              <a:spcBef>
                <a:spcPts val="0"/>
              </a:spcBef>
            </a:pPr>
            <a:r>
              <a:rPr lang="en-US" sz="2400" b="1" dirty="0" smtClean="0">
                <a:solidFill>
                  <a:srgbClr val="C00000"/>
                </a:solidFill>
              </a:rPr>
              <a:t>If the problem behavior occurs with regularity, it is being reinforced</a:t>
            </a:r>
          </a:p>
          <a:p>
            <a:pPr>
              <a:lnSpc>
                <a:spcPct val="110000"/>
              </a:lnSpc>
              <a:spcBef>
                <a:spcPts val="0"/>
              </a:spcBef>
            </a:pPr>
            <a:endParaRPr lang="en-US" sz="800" b="1" dirty="0" smtClean="0"/>
          </a:p>
          <a:p>
            <a:pPr lvl="1">
              <a:lnSpc>
                <a:spcPct val="110000"/>
              </a:lnSpc>
              <a:spcBef>
                <a:spcPts val="0"/>
              </a:spcBef>
            </a:pPr>
            <a:r>
              <a:rPr lang="en-US" sz="2200" b="1" dirty="0" smtClean="0"/>
              <a:t>Solution involves four </a:t>
            </a:r>
            <a:r>
              <a:rPr lang="en-US" sz="2200" b="1" u="sng" dirty="0" smtClean="0"/>
              <a:t>main</a:t>
            </a:r>
            <a:r>
              <a:rPr lang="en-US" sz="2200" b="1" dirty="0" smtClean="0"/>
              <a:t> steps:</a:t>
            </a:r>
          </a:p>
          <a:p>
            <a:pPr marL="1371600" lvl="2" indent="-457200">
              <a:lnSpc>
                <a:spcPct val="110000"/>
              </a:lnSpc>
              <a:spcBef>
                <a:spcPts val="0"/>
              </a:spcBef>
              <a:buFont typeface="+mj-lt"/>
              <a:buAutoNum type="arabicPeriod"/>
            </a:pPr>
            <a:r>
              <a:rPr lang="en-US" sz="2000" b="1" dirty="0" smtClean="0"/>
              <a:t>Identify the reinforcing contingency for the problem behavior </a:t>
            </a:r>
          </a:p>
          <a:p>
            <a:pPr lvl="2">
              <a:lnSpc>
                <a:spcPct val="110000"/>
              </a:lnSpc>
              <a:spcBef>
                <a:spcPts val="0"/>
              </a:spcBef>
              <a:buFont typeface="+mj-lt"/>
              <a:buAutoNum type="arabicPeriod"/>
            </a:pPr>
            <a:endParaRPr lang="en-US" sz="2000" b="1" dirty="0" smtClean="0"/>
          </a:p>
          <a:p>
            <a:pPr marL="1371600" lvl="2" indent="-457200">
              <a:lnSpc>
                <a:spcPct val="110000"/>
              </a:lnSpc>
              <a:spcBef>
                <a:spcPts val="0"/>
              </a:spcBef>
              <a:buFont typeface="+mj-lt"/>
              <a:buAutoNum type="arabicPeriod"/>
            </a:pPr>
            <a:r>
              <a:rPr lang="en-US" sz="2000" b="1" dirty="0" smtClean="0"/>
              <a:t>Replace problem behavior by providing the functional reinforcer for  socially acceptable alternatives</a:t>
            </a:r>
          </a:p>
          <a:p>
            <a:pPr lvl="2">
              <a:lnSpc>
                <a:spcPct val="110000"/>
              </a:lnSpc>
              <a:spcBef>
                <a:spcPts val="0"/>
              </a:spcBef>
              <a:buFont typeface="+mj-lt"/>
              <a:buAutoNum type="arabicPeriod"/>
            </a:pPr>
            <a:endParaRPr lang="en-US" sz="2000" b="1" dirty="0" smtClean="0"/>
          </a:p>
          <a:p>
            <a:pPr marL="1371600" lvl="2" indent="-457200">
              <a:lnSpc>
                <a:spcPct val="110000"/>
              </a:lnSpc>
              <a:spcBef>
                <a:spcPts val="0"/>
              </a:spcBef>
              <a:buFont typeface="+mj-lt"/>
              <a:buAutoNum type="arabicPeriod"/>
            </a:pPr>
            <a:r>
              <a:rPr lang="en-US" sz="2000" b="1" dirty="0" smtClean="0"/>
              <a:t>Teach child to tolerate </a:t>
            </a:r>
            <a:r>
              <a:rPr lang="en-US" sz="2000" b="1" dirty="0"/>
              <a:t>(intermittent and unpredictable)periods when </a:t>
            </a:r>
            <a:r>
              <a:rPr lang="en-US" sz="2000" b="1" dirty="0" smtClean="0"/>
              <a:t>the reinforcer is unavailable</a:t>
            </a:r>
          </a:p>
          <a:p>
            <a:pPr lvl="2">
              <a:lnSpc>
                <a:spcPct val="110000"/>
              </a:lnSpc>
              <a:spcBef>
                <a:spcPts val="0"/>
              </a:spcBef>
              <a:buFont typeface="+mj-lt"/>
              <a:buAutoNum type="arabicPeriod"/>
            </a:pPr>
            <a:endParaRPr lang="en-US" sz="2000" b="1" dirty="0" smtClean="0"/>
          </a:p>
          <a:p>
            <a:pPr marL="1371600" lvl="2" indent="-457200">
              <a:lnSpc>
                <a:spcPct val="110000"/>
              </a:lnSpc>
              <a:spcBef>
                <a:spcPts val="0"/>
              </a:spcBef>
              <a:buFont typeface="+mj-lt"/>
              <a:buAutoNum type="arabicPeriod"/>
            </a:pPr>
            <a:r>
              <a:rPr lang="en-US" sz="2000" b="1" dirty="0" smtClean="0"/>
              <a:t>Extend treatment to relevant people and contexts</a:t>
            </a:r>
          </a:p>
          <a:p>
            <a:pPr marL="914400" lvl="2" indent="0">
              <a:lnSpc>
                <a:spcPct val="110000"/>
              </a:lnSpc>
              <a:spcBef>
                <a:spcPts val="0"/>
              </a:spcBef>
              <a:buNone/>
            </a:pPr>
            <a:endParaRPr lang="en-US" sz="2000" b="1" dirty="0" smtClean="0"/>
          </a:p>
        </p:txBody>
      </p:sp>
    </p:spTree>
    <p:extLst>
      <p:ext uri="{BB962C8B-B14F-4D97-AF65-F5344CB8AC3E}">
        <p14:creationId xmlns:p14="http://schemas.microsoft.com/office/powerpoint/2010/main" val="3471951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74638"/>
            <a:ext cx="8686800" cy="1143000"/>
          </a:xfrm>
        </p:spPr>
        <p:txBody>
          <a:bodyPr>
            <a:noAutofit/>
          </a:bodyPr>
          <a:lstStyle/>
          <a:p>
            <a:pPr lvl="0" fontAlgn="base">
              <a:spcAft>
                <a:spcPct val="0"/>
              </a:spcAft>
              <a:tabLst>
                <a:tab pos="228600" algn="l"/>
              </a:tabLst>
            </a:pPr>
            <a:r>
              <a:rPr lang="en-US" sz="3200" b="1" dirty="0" smtClean="0">
                <a:ea typeface="Times New Roman" pitchFamily="18" charset="0"/>
                <a:cs typeface="Arial" pitchFamily="34" charset="0"/>
              </a:rPr>
              <a:t>Functional Assessment and Treatment Model</a:t>
            </a:r>
            <a:endParaRPr lang="en-US" sz="3200" b="1" dirty="0" smtClean="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82378054"/>
              </p:ext>
            </p:extLst>
          </p:nvPr>
        </p:nvGraphicFramePr>
        <p:xfrm>
          <a:off x="990600" y="1600199"/>
          <a:ext cx="7239000" cy="4800600"/>
        </p:xfrm>
        <a:graphic>
          <a:graphicData uri="http://schemas.openxmlformats.org/drawingml/2006/table">
            <a:tbl>
              <a:tblPr firstRow="1" firstCol="1" bandRow="1">
                <a:tableStyleId>{5C22544A-7EE6-4342-B048-85BDC9FD1C3A}</a:tableStyleId>
              </a:tblPr>
              <a:tblGrid>
                <a:gridCol w="999538"/>
                <a:gridCol w="6239462"/>
              </a:tblGrid>
              <a:tr h="533400">
                <a:tc gridSpan="2">
                  <a:txBody>
                    <a:bodyPr/>
                    <a:lstStyle/>
                    <a:p>
                      <a:pPr marL="0" marR="0" algn="ctr">
                        <a:spcBef>
                          <a:spcPts val="0"/>
                        </a:spcBef>
                        <a:spcAft>
                          <a:spcPts val="0"/>
                        </a:spcAft>
                      </a:pPr>
                      <a:r>
                        <a:rPr lang="en-US" sz="2400" dirty="0" smtClean="0">
                          <a:solidFill>
                            <a:schemeClr val="tx1"/>
                          </a:solidFill>
                          <a:effectLst/>
                          <a:latin typeface="Cambria" pitchFamily="18" charset="0"/>
                          <a:cs typeface="Times New Roman" pitchFamily="18" charset="0"/>
                        </a:rPr>
                        <a:t>Steps </a:t>
                      </a:r>
                      <a:r>
                        <a:rPr lang="en-US" sz="1800" dirty="0" smtClean="0">
                          <a:solidFill>
                            <a:schemeClr val="tx1"/>
                          </a:solidFill>
                          <a:effectLst/>
                          <a:latin typeface="Cambria" pitchFamily="18" charset="0"/>
                          <a:cs typeface="Times New Roman" pitchFamily="18" charset="0"/>
                        </a:rPr>
                        <a:t>(expanded)</a:t>
                      </a:r>
                      <a:endParaRPr lang="en-US" sz="1800" dirty="0">
                        <a:solidFill>
                          <a:schemeClr val="tx1"/>
                        </a:solidFill>
                        <a:effectLst/>
                        <a:latin typeface="Cambria" pitchFamily="18" charset="0"/>
                        <a:ea typeface="Times New Roman"/>
                        <a:cs typeface="Times New Roman" pitchFamily="18" charset="0"/>
                      </a:endParaRPr>
                    </a:p>
                  </a:txBody>
                  <a:tcPr marL="68580" marR="68580" marT="0" marB="0" anchor="ctr">
                    <a:solidFill>
                      <a:schemeClr val="bg1"/>
                    </a:solidFill>
                  </a:tcPr>
                </a:tc>
                <a:tc hMerge="1">
                  <a:txBody>
                    <a:bodyPr/>
                    <a:lstStyle/>
                    <a:p>
                      <a:endParaRPr lang="en-US"/>
                    </a:p>
                  </a:txBody>
                  <a:tcPr/>
                </a:tc>
              </a:tr>
              <a:tr h="533400">
                <a:tc>
                  <a:txBody>
                    <a:bodyPr/>
                    <a:lstStyle/>
                    <a:p>
                      <a:pPr marL="0" marR="0">
                        <a:spcBef>
                          <a:spcPts val="0"/>
                        </a:spcBef>
                        <a:spcAft>
                          <a:spcPts val="0"/>
                        </a:spcAft>
                      </a:pPr>
                      <a:r>
                        <a:rPr lang="en-US" sz="2000" dirty="0">
                          <a:effectLst/>
                          <a:latin typeface="Cambria" pitchFamily="18" charset="0"/>
                          <a:cs typeface="Times New Roman" pitchFamily="18" charset="0"/>
                        </a:rPr>
                        <a:t>1</a:t>
                      </a:r>
                      <a:endParaRPr lang="en-US" sz="2000" dirty="0">
                        <a:effectLst/>
                        <a:latin typeface="Cambria" pitchFamily="18" charset="0"/>
                        <a:ea typeface="Times New Roman"/>
                        <a:cs typeface="Times New Roman" pitchFamily="18" charset="0"/>
                      </a:endParaRPr>
                    </a:p>
                  </a:txBody>
                  <a:tcPr marL="68580" marR="68580" marT="0" marB="0" anchor="ctr">
                    <a:solidFill>
                      <a:schemeClr val="accent2">
                        <a:lumMod val="20000"/>
                        <a:lumOff val="80000"/>
                      </a:schemeClr>
                    </a:solidFill>
                  </a:tcPr>
                </a:tc>
                <a:tc>
                  <a:txBody>
                    <a:bodyPr/>
                    <a:lstStyle/>
                    <a:p>
                      <a:pPr marL="342900" marR="0" indent="-342900">
                        <a:spcBef>
                          <a:spcPts val="0"/>
                        </a:spcBef>
                        <a:spcAft>
                          <a:spcPts val="0"/>
                        </a:spcAft>
                        <a:buFont typeface="Wingdings" pitchFamily="2" charset="2"/>
                        <a:buChar char="ü"/>
                      </a:pPr>
                      <a:r>
                        <a:rPr lang="en-US" sz="2400" b="1" dirty="0" smtClean="0">
                          <a:effectLst/>
                          <a:latin typeface="Cambria" pitchFamily="18" charset="0"/>
                          <a:cs typeface="Times New Roman" pitchFamily="18" charset="0"/>
                        </a:rPr>
                        <a:t>Interview</a:t>
                      </a:r>
                      <a:endParaRPr lang="en-US" sz="2400" b="1" dirty="0">
                        <a:effectLst/>
                        <a:latin typeface="Cambria" pitchFamily="18" charset="0"/>
                        <a:ea typeface="Times New Roman"/>
                        <a:cs typeface="Times New Roman" pitchFamily="18" charset="0"/>
                      </a:endParaRPr>
                    </a:p>
                  </a:txBody>
                  <a:tcPr marL="68580" marR="68580" marT="0" marB="0" anchor="ctr">
                    <a:solidFill>
                      <a:schemeClr val="accent2">
                        <a:lumMod val="20000"/>
                        <a:lumOff val="80000"/>
                      </a:schemeClr>
                    </a:solidFill>
                  </a:tcPr>
                </a:tc>
              </a:tr>
              <a:tr h="533400">
                <a:tc>
                  <a:txBody>
                    <a:bodyPr/>
                    <a:lstStyle/>
                    <a:p>
                      <a:pPr marL="0" marR="0">
                        <a:spcBef>
                          <a:spcPts val="0"/>
                        </a:spcBef>
                        <a:spcAft>
                          <a:spcPts val="0"/>
                        </a:spcAft>
                      </a:pPr>
                      <a:r>
                        <a:rPr lang="en-US" sz="2000" dirty="0">
                          <a:effectLst/>
                          <a:latin typeface="Cambria" pitchFamily="18" charset="0"/>
                          <a:cs typeface="Times New Roman" pitchFamily="18" charset="0"/>
                        </a:rPr>
                        <a:t>2</a:t>
                      </a:r>
                      <a:endParaRPr lang="en-US" sz="2000" dirty="0">
                        <a:effectLst/>
                        <a:latin typeface="Cambria" pitchFamily="18" charset="0"/>
                        <a:ea typeface="Times New Roman"/>
                        <a:cs typeface="Times New Roman" pitchFamily="18" charset="0"/>
                      </a:endParaRPr>
                    </a:p>
                  </a:txBody>
                  <a:tcPr marL="68580" marR="68580" marT="0" marB="0" anchor="ctr">
                    <a:solidFill>
                      <a:schemeClr val="accent2">
                        <a:lumMod val="20000"/>
                        <a:lumOff val="80000"/>
                      </a:schemeClr>
                    </a:solidFill>
                  </a:tcPr>
                </a:tc>
                <a:tc>
                  <a:txBody>
                    <a:bodyPr/>
                    <a:lstStyle/>
                    <a:p>
                      <a:pPr marL="342900" marR="0" indent="-342900">
                        <a:spcBef>
                          <a:spcPts val="0"/>
                        </a:spcBef>
                        <a:spcAft>
                          <a:spcPts val="0"/>
                        </a:spcAft>
                        <a:buFont typeface="Wingdings" pitchFamily="2" charset="2"/>
                        <a:buChar char="ü"/>
                      </a:pPr>
                      <a:r>
                        <a:rPr lang="en-US" sz="2400" b="1" dirty="0">
                          <a:effectLst/>
                          <a:latin typeface="Cambria" pitchFamily="18" charset="0"/>
                          <a:cs typeface="Times New Roman" pitchFamily="18" charset="0"/>
                        </a:rPr>
                        <a:t>Functional </a:t>
                      </a:r>
                      <a:r>
                        <a:rPr lang="en-US" sz="2400" b="1" dirty="0" smtClean="0">
                          <a:effectLst/>
                          <a:latin typeface="Cambria" pitchFamily="18" charset="0"/>
                          <a:cs typeface="Times New Roman" pitchFamily="18" charset="0"/>
                        </a:rPr>
                        <a:t>Analysis</a:t>
                      </a:r>
                      <a:endParaRPr lang="en-US" sz="2400" b="1" dirty="0">
                        <a:effectLst/>
                        <a:latin typeface="Cambria" pitchFamily="18" charset="0"/>
                        <a:ea typeface="Times New Roman"/>
                        <a:cs typeface="Times New Roman" pitchFamily="18" charset="0"/>
                      </a:endParaRPr>
                    </a:p>
                  </a:txBody>
                  <a:tcPr marL="68580" marR="68580" marT="0" marB="0" anchor="ctr">
                    <a:solidFill>
                      <a:schemeClr val="accent2">
                        <a:lumMod val="20000"/>
                        <a:lumOff val="80000"/>
                      </a:schemeClr>
                    </a:solidFill>
                  </a:tcPr>
                </a:tc>
              </a:tr>
              <a:tr h="533400">
                <a:tc>
                  <a:txBody>
                    <a:bodyPr/>
                    <a:lstStyle/>
                    <a:p>
                      <a:pPr marL="0" marR="0">
                        <a:spcBef>
                          <a:spcPts val="0"/>
                        </a:spcBef>
                        <a:spcAft>
                          <a:spcPts val="0"/>
                        </a:spcAft>
                      </a:pPr>
                      <a:r>
                        <a:rPr lang="en-US" sz="2000" dirty="0">
                          <a:effectLst/>
                          <a:latin typeface="Cambria" pitchFamily="18" charset="0"/>
                          <a:cs typeface="Times New Roman" pitchFamily="18" charset="0"/>
                        </a:rPr>
                        <a:t>3</a:t>
                      </a:r>
                      <a:endParaRPr lang="en-US" sz="2000" dirty="0">
                        <a:effectLst/>
                        <a:latin typeface="Cambria" pitchFamily="18" charset="0"/>
                        <a:ea typeface="Times New Roman"/>
                        <a:cs typeface="Times New Roman" pitchFamily="18" charset="0"/>
                      </a:endParaRPr>
                    </a:p>
                  </a:txBody>
                  <a:tcPr marL="68580" marR="68580" marT="0" marB="0" anchor="ctr">
                    <a:solidFill>
                      <a:schemeClr val="accent2">
                        <a:lumMod val="40000"/>
                        <a:lumOff val="60000"/>
                      </a:schemeClr>
                    </a:solidFill>
                  </a:tcPr>
                </a:tc>
                <a:tc>
                  <a:txBody>
                    <a:bodyPr/>
                    <a:lstStyle/>
                    <a:p>
                      <a:pPr marL="0" marR="0" indent="0">
                        <a:spcBef>
                          <a:spcPts val="0"/>
                        </a:spcBef>
                        <a:spcAft>
                          <a:spcPts val="0"/>
                        </a:spcAft>
                        <a:buFont typeface="Wingdings" pitchFamily="2" charset="2"/>
                        <a:buNone/>
                      </a:pPr>
                      <a:r>
                        <a:rPr lang="en-US" sz="2400" b="1" dirty="0">
                          <a:effectLst/>
                          <a:latin typeface="Cambria" pitchFamily="18" charset="0"/>
                          <a:cs typeface="Times New Roman" pitchFamily="18" charset="0"/>
                        </a:rPr>
                        <a:t>Functional Communication Training</a:t>
                      </a:r>
                      <a:endParaRPr lang="en-US" sz="2400" b="1" dirty="0">
                        <a:effectLst/>
                        <a:latin typeface="Cambria" pitchFamily="18" charset="0"/>
                        <a:ea typeface="Times New Roman"/>
                        <a:cs typeface="Times New Roman" pitchFamily="18" charset="0"/>
                      </a:endParaRPr>
                    </a:p>
                  </a:txBody>
                  <a:tcPr marL="68580" marR="68580" marT="0" marB="0" anchor="ctr">
                    <a:solidFill>
                      <a:schemeClr val="accent2">
                        <a:lumMod val="40000"/>
                        <a:lumOff val="60000"/>
                      </a:schemeClr>
                    </a:solidFill>
                  </a:tcPr>
                </a:tc>
              </a:tr>
              <a:tr h="533400">
                <a:tc>
                  <a:txBody>
                    <a:bodyPr/>
                    <a:lstStyle/>
                    <a:p>
                      <a:pPr marL="0" marR="0">
                        <a:spcBef>
                          <a:spcPts val="0"/>
                        </a:spcBef>
                        <a:spcAft>
                          <a:spcPts val="0"/>
                        </a:spcAft>
                      </a:pPr>
                      <a:r>
                        <a:rPr lang="en-US" sz="2000" dirty="0">
                          <a:effectLst/>
                          <a:latin typeface="Cambria" pitchFamily="18" charset="0"/>
                          <a:cs typeface="Times New Roman" pitchFamily="18" charset="0"/>
                        </a:rPr>
                        <a:t>4</a:t>
                      </a:r>
                      <a:endParaRPr lang="en-US" sz="2000" dirty="0">
                        <a:effectLst/>
                        <a:latin typeface="Cambria" pitchFamily="18" charset="0"/>
                        <a:ea typeface="Times New Roman"/>
                        <a:cs typeface="Times New Roman" pitchFamily="18" charset="0"/>
                      </a:endParaRPr>
                    </a:p>
                  </a:txBody>
                  <a:tcPr marL="68580" marR="68580" marT="0" marB="0" anchor="ctr">
                    <a:solidFill>
                      <a:schemeClr val="accent2">
                        <a:lumMod val="40000"/>
                        <a:lumOff val="60000"/>
                      </a:schemeClr>
                    </a:solidFill>
                  </a:tcPr>
                </a:tc>
                <a:tc>
                  <a:txBody>
                    <a:bodyPr/>
                    <a:lstStyle/>
                    <a:p>
                      <a:pPr marL="0" marR="0">
                        <a:spcBef>
                          <a:spcPts val="0"/>
                        </a:spcBef>
                        <a:spcAft>
                          <a:spcPts val="0"/>
                        </a:spcAft>
                      </a:pPr>
                      <a:r>
                        <a:rPr lang="en-US" sz="2400" b="1" dirty="0">
                          <a:effectLst/>
                          <a:latin typeface="Cambria" pitchFamily="18" charset="0"/>
                          <a:cs typeface="Times New Roman" pitchFamily="18" charset="0"/>
                        </a:rPr>
                        <a:t>Complex FCT</a:t>
                      </a:r>
                      <a:endParaRPr lang="en-US" sz="2400" b="1" dirty="0">
                        <a:effectLst/>
                        <a:latin typeface="Cambria" pitchFamily="18" charset="0"/>
                        <a:ea typeface="Times New Roman"/>
                        <a:cs typeface="Times New Roman" pitchFamily="18" charset="0"/>
                      </a:endParaRPr>
                    </a:p>
                  </a:txBody>
                  <a:tcPr marL="68580" marR="68580" marT="0" marB="0" anchor="ctr">
                    <a:solidFill>
                      <a:schemeClr val="accent2">
                        <a:lumMod val="40000"/>
                        <a:lumOff val="60000"/>
                      </a:schemeClr>
                    </a:solidFill>
                  </a:tcPr>
                </a:tc>
              </a:tr>
              <a:tr h="533400">
                <a:tc>
                  <a:txBody>
                    <a:bodyPr/>
                    <a:lstStyle/>
                    <a:p>
                      <a:pPr marL="0" marR="0">
                        <a:spcBef>
                          <a:spcPts val="0"/>
                        </a:spcBef>
                        <a:spcAft>
                          <a:spcPts val="0"/>
                        </a:spcAft>
                      </a:pPr>
                      <a:r>
                        <a:rPr lang="en-US" sz="2000" dirty="0">
                          <a:effectLst/>
                          <a:latin typeface="Cambria" pitchFamily="18" charset="0"/>
                          <a:cs typeface="Times New Roman" pitchFamily="18" charset="0"/>
                        </a:rPr>
                        <a:t>5</a:t>
                      </a:r>
                      <a:endParaRPr lang="en-US" sz="2000" dirty="0">
                        <a:effectLst/>
                        <a:latin typeface="Cambria" pitchFamily="18" charset="0"/>
                        <a:ea typeface="Times New Roman"/>
                        <a:cs typeface="Times New Roman" pitchFamily="18" charset="0"/>
                      </a:endParaRPr>
                    </a:p>
                  </a:txBody>
                  <a:tcPr marL="68580" marR="68580" marT="0" marB="0" anchor="ctr">
                    <a:solidFill>
                      <a:schemeClr val="accent2">
                        <a:lumMod val="60000"/>
                        <a:lumOff val="40000"/>
                      </a:schemeClr>
                    </a:solidFill>
                  </a:tcPr>
                </a:tc>
                <a:tc>
                  <a:txBody>
                    <a:bodyPr/>
                    <a:lstStyle/>
                    <a:p>
                      <a:pPr marL="0" marR="0">
                        <a:spcBef>
                          <a:spcPts val="0"/>
                        </a:spcBef>
                        <a:spcAft>
                          <a:spcPts val="0"/>
                        </a:spcAft>
                      </a:pPr>
                      <a:r>
                        <a:rPr lang="en-US" sz="2400" b="1" dirty="0">
                          <a:effectLst/>
                          <a:latin typeface="Cambria" pitchFamily="18" charset="0"/>
                          <a:cs typeface="Times New Roman" pitchFamily="18" charset="0"/>
                        </a:rPr>
                        <a:t>Tolerance Response Training </a:t>
                      </a:r>
                      <a:endParaRPr lang="en-US" sz="2400" b="1" dirty="0">
                        <a:effectLst/>
                        <a:latin typeface="Cambria" pitchFamily="18" charset="0"/>
                        <a:ea typeface="Times New Roman"/>
                        <a:cs typeface="Times New Roman" pitchFamily="18" charset="0"/>
                      </a:endParaRPr>
                    </a:p>
                  </a:txBody>
                  <a:tcPr marL="68580" marR="68580" marT="0" marB="0" anchor="ctr">
                    <a:solidFill>
                      <a:schemeClr val="accent2">
                        <a:lumMod val="60000"/>
                        <a:lumOff val="40000"/>
                      </a:schemeClr>
                    </a:solidFill>
                  </a:tcPr>
                </a:tc>
              </a:tr>
              <a:tr h="533400">
                <a:tc>
                  <a:txBody>
                    <a:bodyPr/>
                    <a:lstStyle/>
                    <a:p>
                      <a:pPr marL="0" marR="0">
                        <a:spcBef>
                          <a:spcPts val="0"/>
                        </a:spcBef>
                        <a:spcAft>
                          <a:spcPts val="0"/>
                        </a:spcAft>
                      </a:pPr>
                      <a:r>
                        <a:rPr lang="en-US" sz="2000" dirty="0">
                          <a:effectLst/>
                          <a:latin typeface="Cambria" pitchFamily="18" charset="0"/>
                          <a:cs typeface="Times New Roman" pitchFamily="18" charset="0"/>
                        </a:rPr>
                        <a:t>6</a:t>
                      </a:r>
                      <a:endParaRPr lang="en-US" sz="2000" dirty="0">
                        <a:effectLst/>
                        <a:latin typeface="Cambria" pitchFamily="18" charset="0"/>
                        <a:ea typeface="Times New Roman"/>
                        <a:cs typeface="Times New Roman" pitchFamily="18" charset="0"/>
                      </a:endParaRPr>
                    </a:p>
                  </a:txBody>
                  <a:tcPr marL="68580" marR="68580" marT="0" marB="0" anchor="ctr">
                    <a:solidFill>
                      <a:schemeClr val="accent2">
                        <a:lumMod val="60000"/>
                        <a:lumOff val="40000"/>
                      </a:schemeClr>
                    </a:solidFill>
                  </a:tcPr>
                </a:tc>
                <a:tc>
                  <a:txBody>
                    <a:bodyPr/>
                    <a:lstStyle/>
                    <a:p>
                      <a:pPr marL="0" marR="0">
                        <a:spcBef>
                          <a:spcPts val="0"/>
                        </a:spcBef>
                        <a:spcAft>
                          <a:spcPts val="0"/>
                        </a:spcAft>
                      </a:pPr>
                      <a:r>
                        <a:rPr lang="en-US" sz="2400" b="1" dirty="0">
                          <a:effectLst/>
                          <a:latin typeface="Cambria" pitchFamily="18" charset="0"/>
                          <a:cs typeface="Times New Roman" pitchFamily="18" charset="0"/>
                        </a:rPr>
                        <a:t>Easy Response Chaining</a:t>
                      </a:r>
                      <a:endParaRPr lang="en-US" sz="2400" b="1" dirty="0">
                        <a:effectLst/>
                        <a:latin typeface="Cambria" pitchFamily="18" charset="0"/>
                        <a:ea typeface="Times New Roman"/>
                        <a:cs typeface="Times New Roman" pitchFamily="18" charset="0"/>
                      </a:endParaRPr>
                    </a:p>
                  </a:txBody>
                  <a:tcPr marL="68580" marR="68580" marT="0" marB="0" anchor="ctr">
                    <a:solidFill>
                      <a:schemeClr val="accent2">
                        <a:lumMod val="60000"/>
                        <a:lumOff val="40000"/>
                      </a:schemeClr>
                    </a:solidFill>
                  </a:tcPr>
                </a:tc>
              </a:tr>
              <a:tr h="533400">
                <a:tc>
                  <a:txBody>
                    <a:bodyPr/>
                    <a:lstStyle/>
                    <a:p>
                      <a:pPr marL="0" marR="0">
                        <a:spcBef>
                          <a:spcPts val="0"/>
                        </a:spcBef>
                        <a:spcAft>
                          <a:spcPts val="0"/>
                        </a:spcAft>
                      </a:pPr>
                      <a:r>
                        <a:rPr lang="en-US" sz="2000" dirty="0">
                          <a:effectLst/>
                          <a:latin typeface="Cambria" pitchFamily="18" charset="0"/>
                          <a:cs typeface="Times New Roman" pitchFamily="18" charset="0"/>
                        </a:rPr>
                        <a:t>7</a:t>
                      </a:r>
                      <a:endParaRPr lang="en-US" sz="2000" dirty="0">
                        <a:effectLst/>
                        <a:latin typeface="Cambria" pitchFamily="18" charset="0"/>
                        <a:ea typeface="Times New Roman"/>
                        <a:cs typeface="Times New Roman" pitchFamily="18" charset="0"/>
                      </a:endParaRPr>
                    </a:p>
                  </a:txBody>
                  <a:tcPr marL="68580" marR="68580" marT="0" marB="0" anchor="ctr">
                    <a:solidFill>
                      <a:schemeClr val="accent2">
                        <a:lumMod val="60000"/>
                        <a:lumOff val="40000"/>
                      </a:schemeClr>
                    </a:solidFill>
                  </a:tcPr>
                </a:tc>
                <a:tc>
                  <a:txBody>
                    <a:bodyPr/>
                    <a:lstStyle/>
                    <a:p>
                      <a:pPr marL="0" marR="0">
                        <a:spcBef>
                          <a:spcPts val="0"/>
                        </a:spcBef>
                        <a:spcAft>
                          <a:spcPts val="0"/>
                        </a:spcAft>
                      </a:pPr>
                      <a:r>
                        <a:rPr lang="en-US" sz="2400" b="1" dirty="0">
                          <a:effectLst/>
                          <a:latin typeface="Cambria" pitchFamily="18" charset="0"/>
                          <a:cs typeface="Times New Roman" pitchFamily="18" charset="0"/>
                        </a:rPr>
                        <a:t>Difficult Response </a:t>
                      </a:r>
                      <a:r>
                        <a:rPr lang="en-US" sz="2400" b="1" dirty="0" smtClean="0">
                          <a:effectLst/>
                          <a:latin typeface="Cambria" pitchFamily="18" charset="0"/>
                          <a:cs typeface="Times New Roman" pitchFamily="18" charset="0"/>
                        </a:rPr>
                        <a:t>Chaining</a:t>
                      </a:r>
                      <a:endParaRPr lang="en-US" sz="2400" b="1" dirty="0">
                        <a:effectLst/>
                        <a:latin typeface="Cambria" pitchFamily="18" charset="0"/>
                        <a:ea typeface="Times New Roman"/>
                        <a:cs typeface="Times New Roman" pitchFamily="18" charset="0"/>
                      </a:endParaRPr>
                    </a:p>
                  </a:txBody>
                  <a:tcPr marL="68580" marR="68580" marT="0" marB="0" anchor="ctr">
                    <a:solidFill>
                      <a:schemeClr val="accent2">
                        <a:lumMod val="60000"/>
                        <a:lumOff val="40000"/>
                      </a:schemeClr>
                    </a:solidFill>
                  </a:tcPr>
                </a:tc>
              </a:tr>
              <a:tr h="533400">
                <a:tc>
                  <a:txBody>
                    <a:bodyPr/>
                    <a:lstStyle/>
                    <a:p>
                      <a:pPr marL="0" marR="0">
                        <a:spcBef>
                          <a:spcPts val="0"/>
                        </a:spcBef>
                        <a:spcAft>
                          <a:spcPts val="0"/>
                        </a:spcAft>
                      </a:pPr>
                      <a:r>
                        <a:rPr lang="en-US" sz="2000" dirty="0">
                          <a:effectLst/>
                          <a:latin typeface="Cambria" pitchFamily="18" charset="0"/>
                          <a:cs typeface="Times New Roman" pitchFamily="18" charset="0"/>
                        </a:rPr>
                        <a:t>8</a:t>
                      </a:r>
                      <a:endParaRPr lang="en-US" sz="2000" dirty="0">
                        <a:effectLst/>
                        <a:latin typeface="Cambria" pitchFamily="18" charset="0"/>
                        <a:ea typeface="Times New Roman"/>
                        <a:cs typeface="Times New Roman" pitchFamily="18" charset="0"/>
                      </a:endParaRPr>
                    </a:p>
                  </a:txBody>
                  <a:tcPr marL="68580" marR="68580" marT="0" marB="0" anchor="ctr">
                    <a:solidFill>
                      <a:schemeClr val="accent2">
                        <a:lumMod val="75000"/>
                      </a:schemeClr>
                    </a:solidFill>
                  </a:tcPr>
                </a:tc>
                <a:tc>
                  <a:txBody>
                    <a:bodyPr/>
                    <a:lstStyle/>
                    <a:p>
                      <a:pPr marL="0" marR="0">
                        <a:spcBef>
                          <a:spcPts val="0"/>
                        </a:spcBef>
                        <a:spcAft>
                          <a:spcPts val="0"/>
                        </a:spcAft>
                      </a:pPr>
                      <a:r>
                        <a:rPr lang="en-US" sz="2400" b="1" dirty="0">
                          <a:effectLst/>
                          <a:latin typeface="Cambria" pitchFamily="18" charset="0"/>
                          <a:cs typeface="Times New Roman" pitchFamily="18" charset="0"/>
                        </a:rPr>
                        <a:t>Treatment </a:t>
                      </a:r>
                      <a:r>
                        <a:rPr lang="en-US" sz="2400" b="1" dirty="0" smtClean="0">
                          <a:effectLst/>
                          <a:latin typeface="Cambria" pitchFamily="18" charset="0"/>
                          <a:cs typeface="Times New Roman" pitchFamily="18" charset="0"/>
                        </a:rPr>
                        <a:t>Extension</a:t>
                      </a:r>
                      <a:endParaRPr lang="en-US" sz="2400" b="1" dirty="0">
                        <a:effectLst/>
                        <a:latin typeface="Cambria" pitchFamily="18" charset="0"/>
                        <a:ea typeface="Times New Roman"/>
                        <a:cs typeface="Times New Roman" pitchFamily="18" charset="0"/>
                      </a:endParaRPr>
                    </a:p>
                  </a:txBody>
                  <a:tcPr marL="68580" marR="68580" marT="0" marB="0" anchor="ctr">
                    <a:solidFill>
                      <a:schemeClr val="accent2">
                        <a:lumMod val="75000"/>
                      </a:schemeClr>
                    </a:solidFill>
                  </a:tcPr>
                </a:tc>
              </a:tr>
            </a:tbl>
          </a:graphicData>
        </a:graphic>
      </p:graphicFrame>
    </p:spTree>
    <p:extLst>
      <p:ext uri="{BB962C8B-B14F-4D97-AF65-F5344CB8AC3E}">
        <p14:creationId xmlns:p14="http://schemas.microsoft.com/office/powerpoint/2010/main" val="150935802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15962"/>
          </a:xfrm>
        </p:spPr>
        <p:txBody>
          <a:bodyPr>
            <a:noAutofit/>
          </a:bodyPr>
          <a:lstStyle/>
          <a:p>
            <a:r>
              <a:rPr lang="en-US" sz="3600" b="1" dirty="0" smtClean="0">
                <a:cs typeface="Times New Roman" pitchFamily="18" charset="0"/>
              </a:rPr>
              <a:t>Ten Unique Aspects of our Approach</a:t>
            </a:r>
            <a:br>
              <a:rPr lang="en-US" sz="3600" b="1" dirty="0" smtClean="0">
                <a:cs typeface="Times New Roman" pitchFamily="18" charset="0"/>
              </a:rPr>
            </a:br>
            <a:r>
              <a:rPr lang="en-US" sz="1600" b="1" dirty="0" smtClean="0">
                <a:cs typeface="Times New Roman" pitchFamily="18" charset="0"/>
              </a:rPr>
              <a:t>(continued)</a:t>
            </a:r>
          </a:p>
        </p:txBody>
      </p:sp>
      <p:sp>
        <p:nvSpPr>
          <p:cNvPr id="494595" name="Rectangle 3"/>
          <p:cNvSpPr>
            <a:spLocks noGrp="1" noChangeArrowheads="1"/>
          </p:cNvSpPr>
          <p:nvPr>
            <p:ph type="body" idx="1"/>
          </p:nvPr>
        </p:nvSpPr>
        <p:spPr>
          <a:xfrm>
            <a:off x="457200" y="1219200"/>
            <a:ext cx="8229600" cy="5410200"/>
          </a:xfrm>
        </p:spPr>
        <p:txBody>
          <a:bodyPr>
            <a:normAutofit/>
          </a:bodyPr>
          <a:lstStyle/>
          <a:p>
            <a:pPr marL="406400" indent="-406400">
              <a:buNone/>
            </a:pPr>
            <a:r>
              <a:rPr lang="en-US" b="1" dirty="0" smtClean="0">
                <a:solidFill>
                  <a:srgbClr val="C00000"/>
                </a:solidFill>
                <a:cs typeface="Times New Roman" pitchFamily="18" charset="0"/>
              </a:rPr>
              <a:t>7. Our function-based treatments are always skill-based</a:t>
            </a:r>
            <a:r>
              <a:rPr lang="en-US" b="1" dirty="0">
                <a:solidFill>
                  <a:srgbClr val="C00000"/>
                </a:solidFill>
                <a:cs typeface="Times New Roman" pitchFamily="18" charset="0"/>
              </a:rPr>
              <a:t>	</a:t>
            </a:r>
            <a:r>
              <a:rPr lang="en-US" b="1" dirty="0" smtClean="0">
                <a:solidFill>
                  <a:srgbClr val="C00000"/>
                </a:solidFill>
                <a:cs typeface="Times New Roman" pitchFamily="18" charset="0"/>
              </a:rPr>
              <a:t>	</a:t>
            </a:r>
          </a:p>
          <a:p>
            <a:pPr lvl="0">
              <a:buNone/>
              <a:defRPr/>
            </a:pPr>
            <a:r>
              <a:rPr lang="en-US" sz="2400" b="1" dirty="0" smtClean="0">
                <a:cs typeface="Times New Roman" pitchFamily="18" charset="0"/>
              </a:rPr>
              <a:t> </a:t>
            </a:r>
          </a:p>
        </p:txBody>
      </p:sp>
      <p:pic>
        <p:nvPicPr>
          <p:cNvPr id="4" name="Picture 3"/>
          <p:cNvPicPr>
            <a:picLocks noChangeAspect="1" noChangeArrowheads="1"/>
          </p:cNvPicPr>
          <p:nvPr/>
        </p:nvPicPr>
        <p:blipFill>
          <a:blip r:embed="rId3" cstate="print"/>
          <a:srcRect/>
          <a:stretch>
            <a:fillRect/>
          </a:stretch>
        </p:blipFill>
        <p:spPr bwMode="auto">
          <a:xfrm>
            <a:off x="228600" y="2667000"/>
            <a:ext cx="8752523" cy="2863215"/>
          </a:xfrm>
          <a:prstGeom prst="rect">
            <a:avLst/>
          </a:prstGeom>
          <a:noFill/>
          <a:ln w="9525">
            <a:noFill/>
            <a:miter lim="800000"/>
            <a:headEnd/>
            <a:tailEnd/>
          </a:ln>
        </p:spPr>
      </p:pic>
      <p:sp>
        <p:nvSpPr>
          <p:cNvPr id="5" name="Rectangle 3"/>
          <p:cNvSpPr txBox="1">
            <a:spLocks noChangeArrowheads="1"/>
          </p:cNvSpPr>
          <p:nvPr/>
        </p:nvSpPr>
        <p:spPr>
          <a:xfrm>
            <a:off x="381000" y="5562600"/>
            <a:ext cx="8229600" cy="762000"/>
          </a:xfrm>
          <a:prstGeom prst="rect">
            <a:avLst/>
          </a:prstGeom>
        </p:spPr>
        <p:txBody>
          <a:bodyPr vert="horz" lIns="91440" tIns="45720" rIns="91440" bIns="45720" rtlCol="0">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lumMod val="75000"/>
                    <a:lumOff val="25000"/>
                  </a:schemeClr>
                </a:solidFill>
                <a:effectLst/>
                <a:uLnTx/>
                <a:uFillTx/>
                <a:latin typeface="Cambria" pitchFamily="18" charset="0"/>
                <a:ea typeface="+mn-ea"/>
                <a:cs typeface="+mn-cs"/>
              </a:rPr>
              <a:t>Published in </a:t>
            </a:r>
            <a:r>
              <a:rPr kumimoji="0" lang="en-US" sz="2400" b="1" i="1" u="none" strike="noStrike" kern="1200" cap="none" spc="0" normalizeH="0" baseline="0" noProof="0" dirty="0" smtClean="0">
                <a:ln>
                  <a:noFill/>
                </a:ln>
                <a:solidFill>
                  <a:schemeClr val="accent2">
                    <a:lumMod val="75000"/>
                  </a:schemeClr>
                </a:solidFill>
                <a:effectLst/>
                <a:uLnTx/>
                <a:uFillTx/>
                <a:latin typeface="Cambria" pitchFamily="18" charset="0"/>
                <a:ea typeface="+mn-ea"/>
                <a:cs typeface="+mn-cs"/>
              </a:rPr>
              <a:t>Behavior Analysis in Practice </a:t>
            </a:r>
            <a:r>
              <a:rPr kumimoji="0" lang="en-US" sz="2400" b="1" i="1" u="none" strike="noStrike" kern="1200" cap="none" spc="0" normalizeH="0" baseline="0" noProof="0" dirty="0" smtClean="0">
                <a:ln>
                  <a:noFill/>
                </a:ln>
                <a:solidFill>
                  <a:schemeClr val="tx1">
                    <a:lumMod val="75000"/>
                    <a:lumOff val="25000"/>
                  </a:schemeClr>
                </a:solidFill>
                <a:effectLst/>
                <a:uLnTx/>
                <a:uFillTx/>
                <a:latin typeface="Cambria" pitchFamily="18" charset="0"/>
                <a:ea typeface="+mn-ea"/>
                <a:cs typeface="+mn-cs"/>
              </a:rPr>
              <a:t>in 2008</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b="1" i="1" dirty="0" smtClean="0">
                <a:latin typeface="Cambria" pitchFamily="18" charset="0"/>
              </a:rPr>
              <a:t>(available for free at PubMed Central)</a:t>
            </a:r>
            <a:endParaRPr kumimoji="0" lang="en-US" sz="2400" b="1" i="1" u="none" strike="noStrike" kern="1200" cap="none" spc="0" normalizeH="0" baseline="0" noProof="0" dirty="0" smtClean="0">
              <a:ln>
                <a:noFill/>
              </a:ln>
              <a:effectLst/>
              <a:uLnTx/>
              <a:uFillTx/>
              <a:latin typeface="Cambria"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9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9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9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9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9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9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Cambria" pitchFamily="18" charset="0"/>
              <a:ea typeface="+mn-ea"/>
              <a:cs typeface="+mn-cs"/>
            </a:endParaRPr>
          </a:p>
        </p:txBody>
      </p:sp>
    </p:spTree>
    <p:extLst>
      <p:ext uri="{BB962C8B-B14F-4D97-AF65-F5344CB8AC3E}">
        <p14:creationId xmlns:p14="http://schemas.microsoft.com/office/powerpoint/2010/main" val="1183313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15962"/>
          </a:xfrm>
        </p:spPr>
        <p:txBody>
          <a:bodyPr>
            <a:noAutofit/>
          </a:bodyPr>
          <a:lstStyle/>
          <a:p>
            <a:r>
              <a:rPr lang="en-US" sz="3600" b="1" dirty="0" smtClean="0">
                <a:cs typeface="Times New Roman" pitchFamily="18" charset="0"/>
              </a:rPr>
              <a:t>Ten Unique Aspects of our Approach</a:t>
            </a:r>
          </a:p>
        </p:txBody>
      </p:sp>
      <p:sp>
        <p:nvSpPr>
          <p:cNvPr id="494595" name="Rectangle 3"/>
          <p:cNvSpPr>
            <a:spLocks noGrp="1" noChangeArrowheads="1"/>
          </p:cNvSpPr>
          <p:nvPr>
            <p:ph type="body" idx="1"/>
          </p:nvPr>
        </p:nvSpPr>
        <p:spPr>
          <a:xfrm>
            <a:off x="457200" y="1219200"/>
            <a:ext cx="8229600" cy="5410200"/>
          </a:xfrm>
        </p:spPr>
        <p:txBody>
          <a:bodyPr>
            <a:normAutofit/>
          </a:bodyPr>
          <a:lstStyle/>
          <a:p>
            <a:pPr marL="406400" indent="-406400">
              <a:buNone/>
            </a:pPr>
            <a:r>
              <a:rPr lang="en-US" b="1" dirty="0" smtClean="0">
                <a:solidFill>
                  <a:srgbClr val="C00000"/>
                </a:solidFill>
                <a:cs typeface="Times New Roman" pitchFamily="18" charset="0"/>
              </a:rPr>
              <a:t>8. We always increase the complexity, flexibility, and/or interactional nature of the FCR before teaching delay/denial tolerance	</a:t>
            </a:r>
          </a:p>
          <a:p>
            <a:pPr lvl="0">
              <a:buNone/>
              <a:defRPr/>
            </a:pPr>
            <a:endParaRPr lang="en-US" sz="2400" b="1" u="sng" dirty="0" smtClean="0">
              <a:cs typeface="Times New Roman" pitchFamily="18" charset="0"/>
            </a:endParaRPr>
          </a:p>
          <a:p>
            <a:pPr lvl="0">
              <a:buNone/>
              <a:defRPr/>
            </a:pPr>
            <a:r>
              <a:rPr lang="en-US" sz="2400" b="1" u="sng" dirty="0" smtClean="0">
                <a:cs typeface="Times New Roman" pitchFamily="18" charset="0"/>
              </a:rPr>
              <a:t>Simple FCR:</a:t>
            </a:r>
            <a:r>
              <a:rPr lang="en-US" sz="2400" b="1" dirty="0" smtClean="0">
                <a:cs typeface="Times New Roman" pitchFamily="18" charset="0"/>
              </a:rPr>
              <a:t> (“My way” or “My way, please”)</a:t>
            </a:r>
          </a:p>
          <a:p>
            <a:pPr lvl="0">
              <a:buNone/>
              <a:defRPr/>
            </a:pPr>
            <a:endParaRPr lang="en-US" sz="2400" b="1" dirty="0" smtClean="0">
              <a:cs typeface="Times New Roman" pitchFamily="18" charset="0"/>
            </a:endParaRPr>
          </a:p>
          <a:p>
            <a:pPr lvl="0">
              <a:buNone/>
              <a:defRPr/>
            </a:pPr>
            <a:r>
              <a:rPr lang="en-US" sz="2400" b="1" u="sng" dirty="0" smtClean="0">
                <a:cs typeface="Times New Roman" pitchFamily="18" charset="0"/>
              </a:rPr>
              <a:t>Complex FCR:</a:t>
            </a:r>
          </a:p>
          <a:p>
            <a:pPr lvl="0">
              <a:buNone/>
              <a:defRPr/>
            </a:pPr>
            <a:r>
              <a:rPr lang="en-US" sz="2400" b="1" dirty="0" smtClean="0">
                <a:cs typeface="Times New Roman" pitchFamily="18" charset="0"/>
              </a:rPr>
              <a:t>“Excuse me”</a:t>
            </a:r>
          </a:p>
          <a:p>
            <a:pPr lvl="0" algn="r">
              <a:buNone/>
              <a:defRPr/>
            </a:pPr>
            <a:r>
              <a:rPr lang="en-US" sz="2400" b="1" dirty="0" smtClean="0">
                <a:solidFill>
                  <a:schemeClr val="tx1">
                    <a:lumMod val="75000"/>
                    <a:lumOff val="25000"/>
                  </a:schemeClr>
                </a:solidFill>
                <a:cs typeface="Times New Roman" pitchFamily="18" charset="0"/>
              </a:rPr>
              <a:t>After a second or two, </a:t>
            </a:r>
            <a:r>
              <a:rPr lang="en-US" sz="2400" b="1" dirty="0" smtClean="0">
                <a:cs typeface="Times New Roman" pitchFamily="18" charset="0"/>
              </a:rPr>
              <a:t>“</a:t>
            </a:r>
            <a:r>
              <a:rPr lang="en-US" sz="2400" b="1" i="1" dirty="0" smtClean="0">
                <a:cs typeface="Times New Roman" pitchFamily="18" charset="0"/>
              </a:rPr>
              <a:t>Yes, Billy”</a:t>
            </a:r>
          </a:p>
          <a:p>
            <a:pPr lvl="0">
              <a:buNone/>
              <a:defRPr/>
            </a:pPr>
            <a:r>
              <a:rPr lang="en-US" sz="2400" b="1" i="1" dirty="0" smtClean="0">
                <a:cs typeface="Times New Roman" pitchFamily="18" charset="0"/>
              </a:rPr>
              <a:t>“May I have my way, please?”</a:t>
            </a:r>
          </a:p>
          <a:p>
            <a:pPr lvl="0">
              <a:buNone/>
              <a:defRPr/>
            </a:pPr>
            <a:r>
              <a:rPr lang="en-US" sz="2400" b="1" i="1" dirty="0" smtClean="0">
                <a:cs typeface="Times New Roman" pitchFamily="18" charset="0"/>
              </a:rPr>
              <a:t>“Will you play my way, please?”</a:t>
            </a:r>
          </a:p>
          <a:p>
            <a:pPr lvl="0" algn="r">
              <a:buNone/>
              <a:defRPr/>
            </a:pPr>
            <a:r>
              <a:rPr lang="en-US" sz="2400" b="1" dirty="0" smtClean="0">
                <a:solidFill>
                  <a:schemeClr val="tx1">
                    <a:lumMod val="75000"/>
                    <a:lumOff val="25000"/>
                  </a:schemeClr>
                </a:solidFill>
                <a:cs typeface="Times New Roman" pitchFamily="18" charset="0"/>
              </a:rPr>
              <a:t>After </a:t>
            </a:r>
            <a:r>
              <a:rPr lang="en-US" sz="2400" b="1" dirty="0">
                <a:solidFill>
                  <a:schemeClr val="tx1">
                    <a:lumMod val="75000"/>
                    <a:lumOff val="25000"/>
                  </a:schemeClr>
                </a:solidFill>
                <a:cs typeface="Times New Roman" pitchFamily="18" charset="0"/>
              </a:rPr>
              <a:t>a second or two, </a:t>
            </a:r>
            <a:r>
              <a:rPr lang="en-US" sz="2400" b="1" dirty="0" smtClean="0">
                <a:cs typeface="Times New Roman" pitchFamily="18" charset="0"/>
              </a:rPr>
              <a:t>“</a:t>
            </a:r>
            <a:r>
              <a:rPr lang="en-US" sz="2400" b="1" i="1" dirty="0" smtClean="0">
                <a:cs typeface="Times New Roman" pitchFamily="18" charset="0"/>
              </a:rPr>
              <a:t>Sure, </a:t>
            </a:r>
            <a:r>
              <a:rPr lang="en-US" sz="2400" b="1" i="1" dirty="0">
                <a:cs typeface="Times New Roman" pitchFamily="18" charset="0"/>
              </a:rPr>
              <a:t>Billy”</a:t>
            </a:r>
            <a:endParaRPr lang="en-US" sz="2400" b="1" i="1" dirty="0" smtClean="0">
              <a:cs typeface="Times New Roman" pitchFamily="18" charset="0"/>
            </a:endParaRPr>
          </a:p>
        </p:txBody>
      </p:sp>
    </p:spTree>
    <p:extLst>
      <p:ext uri="{BB962C8B-B14F-4D97-AF65-F5344CB8AC3E}">
        <p14:creationId xmlns:p14="http://schemas.microsoft.com/office/powerpoint/2010/main" val="4087667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5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459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459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459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459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459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45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15962"/>
          </a:xfrm>
        </p:spPr>
        <p:txBody>
          <a:bodyPr>
            <a:noAutofit/>
          </a:bodyPr>
          <a:lstStyle/>
          <a:p>
            <a:r>
              <a:rPr lang="en-US" sz="3600" b="1" dirty="0" smtClean="0">
                <a:cs typeface="Times New Roman" pitchFamily="18" charset="0"/>
              </a:rPr>
              <a:t>Ten Unique Aspects of our Approach</a:t>
            </a:r>
          </a:p>
        </p:txBody>
      </p:sp>
      <p:sp>
        <p:nvSpPr>
          <p:cNvPr id="494595" name="Rectangle 3"/>
          <p:cNvSpPr>
            <a:spLocks noGrp="1" noChangeArrowheads="1"/>
          </p:cNvSpPr>
          <p:nvPr>
            <p:ph type="body" idx="1"/>
          </p:nvPr>
        </p:nvSpPr>
        <p:spPr>
          <a:xfrm>
            <a:off x="457200" y="1219200"/>
            <a:ext cx="8229600" cy="5410200"/>
          </a:xfrm>
        </p:spPr>
        <p:txBody>
          <a:bodyPr>
            <a:normAutofit/>
          </a:bodyPr>
          <a:lstStyle/>
          <a:p>
            <a:pPr marL="406400" indent="-406400">
              <a:buNone/>
            </a:pPr>
            <a:r>
              <a:rPr lang="en-US" b="1" dirty="0" smtClean="0">
                <a:solidFill>
                  <a:srgbClr val="C00000"/>
                </a:solidFill>
                <a:cs typeface="Times New Roman" pitchFamily="18" charset="0"/>
              </a:rPr>
              <a:t>9. We always explicitly teach delay/denial tolerance	</a:t>
            </a:r>
          </a:p>
          <a:p>
            <a:pPr marL="406400" indent="-406400">
              <a:buNone/>
            </a:pPr>
            <a:endParaRPr lang="en-US" sz="900" b="1" dirty="0">
              <a:solidFill>
                <a:srgbClr val="C00000"/>
              </a:solidFill>
              <a:cs typeface="Times New Roman" pitchFamily="18" charset="0"/>
            </a:endParaRPr>
          </a:p>
          <a:p>
            <a:pPr marL="406400" indent="-406400">
              <a:buNone/>
            </a:pPr>
            <a:r>
              <a:rPr lang="en-US" sz="2400" b="1" dirty="0" smtClean="0">
                <a:cs typeface="Times New Roman" pitchFamily="18" charset="0"/>
              </a:rPr>
              <a:t>This takes up most of our time with children and families </a:t>
            </a:r>
            <a:r>
              <a:rPr lang="en-US" sz="2400" b="1" dirty="0" smtClean="0">
                <a:solidFill>
                  <a:schemeClr val="tx1">
                    <a:lumMod val="75000"/>
                    <a:lumOff val="25000"/>
                  </a:schemeClr>
                </a:solidFill>
                <a:cs typeface="Times New Roman" pitchFamily="18" charset="0"/>
              </a:rPr>
              <a:t>(not the functional assessment or teaching the FCRs)</a:t>
            </a:r>
          </a:p>
          <a:p>
            <a:pPr marL="406400" indent="-406400">
              <a:buNone/>
            </a:pPr>
            <a:endParaRPr lang="en-US" b="1" dirty="0" smtClean="0">
              <a:cs typeface="Times New Roman" pitchFamily="18" charset="0"/>
            </a:endParaRPr>
          </a:p>
          <a:p>
            <a:pPr marL="406400" indent="-406400">
              <a:buNone/>
            </a:pPr>
            <a:r>
              <a:rPr lang="en-US" sz="2400" b="1" dirty="0" smtClean="0">
                <a:cs typeface="Times New Roman" pitchFamily="18" charset="0"/>
              </a:rPr>
              <a:t>First teach an explicit response to a variety of disappointment signals, </a:t>
            </a:r>
            <a:r>
              <a:rPr lang="en-US" sz="2400" b="1" dirty="0">
                <a:cs typeface="Times New Roman" pitchFamily="18" charset="0"/>
              </a:rPr>
              <a:t>t</a:t>
            </a:r>
            <a:r>
              <a:rPr lang="en-US" sz="2400" b="1" dirty="0" smtClean="0">
                <a:cs typeface="Times New Roman" pitchFamily="18" charset="0"/>
              </a:rPr>
              <a:t>hen to make treatment practical:</a:t>
            </a:r>
          </a:p>
          <a:p>
            <a:r>
              <a:rPr lang="en-US" sz="2400" b="1" dirty="0" smtClean="0">
                <a:solidFill>
                  <a:schemeClr val="tx1">
                    <a:lumMod val="75000"/>
                    <a:lumOff val="25000"/>
                  </a:schemeClr>
                </a:solidFill>
                <a:cs typeface="Times New Roman" pitchFamily="18" charset="0"/>
              </a:rPr>
              <a:t>Chain important behavior to the tolerance response</a:t>
            </a:r>
          </a:p>
          <a:p>
            <a:pPr marL="0" indent="0">
              <a:buNone/>
            </a:pPr>
            <a:r>
              <a:rPr lang="en-US" sz="2400" b="1" dirty="0" smtClean="0">
                <a:solidFill>
                  <a:schemeClr val="tx1">
                    <a:lumMod val="75000"/>
                    <a:lumOff val="25000"/>
                  </a:schemeClr>
                </a:solidFill>
                <a:cs typeface="Times New Roman" pitchFamily="18" charset="0"/>
              </a:rPr>
              <a:t>(there is always a </a:t>
            </a:r>
            <a:r>
              <a:rPr lang="en-US" sz="2400" b="1" i="1" dirty="0" smtClean="0">
                <a:solidFill>
                  <a:schemeClr val="tx1">
                    <a:lumMod val="75000"/>
                    <a:lumOff val="25000"/>
                  </a:schemeClr>
                </a:solidFill>
                <a:cs typeface="Times New Roman" pitchFamily="18" charset="0"/>
              </a:rPr>
              <a:t>progressive</a:t>
            </a:r>
            <a:r>
              <a:rPr lang="en-US" sz="2400" b="1" dirty="0" smtClean="0">
                <a:solidFill>
                  <a:schemeClr val="tx1">
                    <a:lumMod val="75000"/>
                    <a:lumOff val="25000"/>
                  </a:schemeClr>
                </a:solidFill>
                <a:cs typeface="Times New Roman" pitchFamily="18" charset="0"/>
              </a:rPr>
              <a:t> component—a gradual increase in time, stakes, or both)</a:t>
            </a:r>
          </a:p>
          <a:p>
            <a:pPr lvl="0">
              <a:buNone/>
              <a:defRPr/>
            </a:pPr>
            <a:r>
              <a:rPr lang="en-US" sz="2400" b="1" dirty="0" smtClean="0">
                <a:cs typeface="Times New Roman" pitchFamily="18" charset="0"/>
              </a:rPr>
              <a:t> </a:t>
            </a:r>
          </a:p>
        </p:txBody>
      </p:sp>
    </p:spTree>
    <p:extLst>
      <p:ext uri="{BB962C8B-B14F-4D97-AF65-F5344CB8AC3E}">
        <p14:creationId xmlns:p14="http://schemas.microsoft.com/office/powerpoint/2010/main" val="4254696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9459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459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45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990600"/>
            <a:ext cx="9144000" cy="586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931" name="Picture 3"/>
          <p:cNvPicPr>
            <a:picLocks noChangeAspect="1" noChangeArrowheads="1"/>
          </p:cNvPicPr>
          <p:nvPr/>
        </p:nvPicPr>
        <p:blipFill>
          <a:blip r:embed="rId3" cstate="print"/>
          <a:srcRect/>
          <a:stretch>
            <a:fillRect/>
          </a:stretch>
        </p:blipFill>
        <p:spPr bwMode="auto">
          <a:xfrm>
            <a:off x="2333625" y="1371600"/>
            <a:ext cx="3686175" cy="4057650"/>
          </a:xfrm>
          <a:prstGeom prst="rect">
            <a:avLst/>
          </a:prstGeom>
          <a:noFill/>
          <a:ln w="9525">
            <a:noFill/>
            <a:miter lim="800000"/>
            <a:headEnd/>
            <a:tailEnd/>
          </a:ln>
        </p:spPr>
      </p:pic>
      <p:pic>
        <p:nvPicPr>
          <p:cNvPr id="124932" name="Picture 4"/>
          <p:cNvPicPr>
            <a:picLocks noChangeAspect="1" noChangeArrowheads="1"/>
          </p:cNvPicPr>
          <p:nvPr/>
        </p:nvPicPr>
        <p:blipFill>
          <a:blip r:embed="rId4" cstate="print"/>
          <a:srcRect/>
          <a:stretch>
            <a:fillRect/>
          </a:stretch>
        </p:blipFill>
        <p:spPr bwMode="auto">
          <a:xfrm>
            <a:off x="2202561" y="5260848"/>
            <a:ext cx="2200275" cy="1285875"/>
          </a:xfrm>
          <a:prstGeom prst="rect">
            <a:avLst/>
          </a:prstGeom>
          <a:noFill/>
          <a:ln w="9525">
            <a:noFill/>
            <a:miter lim="800000"/>
            <a:headEnd/>
            <a:tailEnd/>
          </a:ln>
        </p:spPr>
      </p:pic>
      <p:sp>
        <p:nvSpPr>
          <p:cNvPr id="9" name="Rectangle 8"/>
          <p:cNvSpPr/>
          <p:nvPr/>
        </p:nvSpPr>
        <p:spPr>
          <a:xfrm>
            <a:off x="4162425" y="4212336"/>
            <a:ext cx="838200" cy="304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5"/>
          <p:cNvPicPr>
            <a:picLocks noChangeAspect="1" noChangeArrowheads="1"/>
          </p:cNvPicPr>
          <p:nvPr/>
        </p:nvPicPr>
        <p:blipFill>
          <a:blip r:embed="rId5" cstate="print"/>
          <a:srcRect/>
          <a:stretch>
            <a:fillRect/>
          </a:stretch>
        </p:blipFill>
        <p:spPr bwMode="auto">
          <a:xfrm>
            <a:off x="4486846" y="4270153"/>
            <a:ext cx="324803" cy="280511"/>
          </a:xfrm>
          <a:prstGeom prst="rect">
            <a:avLst/>
          </a:prstGeom>
          <a:noFill/>
          <a:ln w="9525">
            <a:noFill/>
            <a:miter lim="800000"/>
            <a:headEnd/>
            <a:tailEnd/>
          </a:ln>
        </p:spPr>
      </p:pic>
      <p:pic>
        <p:nvPicPr>
          <p:cNvPr id="124935" name="Picture 7"/>
          <p:cNvPicPr>
            <a:picLocks noChangeAspect="1" noChangeArrowheads="1"/>
          </p:cNvPicPr>
          <p:nvPr/>
        </p:nvPicPr>
        <p:blipFill>
          <a:blip r:embed="rId6" cstate="print"/>
          <a:srcRect/>
          <a:stretch>
            <a:fillRect/>
          </a:stretch>
        </p:blipFill>
        <p:spPr bwMode="auto">
          <a:xfrm>
            <a:off x="1339958" y="1658112"/>
            <a:ext cx="1014413" cy="3557588"/>
          </a:xfrm>
          <a:prstGeom prst="rect">
            <a:avLst/>
          </a:prstGeom>
          <a:noFill/>
          <a:ln w="9525">
            <a:noFill/>
            <a:miter lim="800000"/>
            <a:headEnd/>
            <a:tailEnd/>
          </a:ln>
        </p:spPr>
      </p:pic>
      <p:pic>
        <p:nvPicPr>
          <p:cNvPr id="124936" name="Picture 8"/>
          <p:cNvPicPr>
            <a:picLocks noChangeAspect="1" noChangeArrowheads="1"/>
          </p:cNvPicPr>
          <p:nvPr/>
        </p:nvPicPr>
        <p:blipFill>
          <a:blip r:embed="rId7" cstate="print"/>
          <a:srcRect/>
          <a:stretch>
            <a:fillRect/>
          </a:stretch>
        </p:blipFill>
        <p:spPr bwMode="auto">
          <a:xfrm>
            <a:off x="5029200" y="5562600"/>
            <a:ext cx="3877056" cy="868680"/>
          </a:xfrm>
          <a:prstGeom prst="rect">
            <a:avLst/>
          </a:prstGeom>
          <a:noFill/>
          <a:ln w="9525">
            <a:noFill/>
            <a:miter lim="800000"/>
            <a:headEnd/>
            <a:tailEnd/>
          </a:ln>
        </p:spPr>
      </p:pic>
      <p:sp>
        <p:nvSpPr>
          <p:cNvPr id="14" name="Rectangle 13"/>
          <p:cNvSpPr/>
          <p:nvPr/>
        </p:nvSpPr>
        <p:spPr>
          <a:xfrm>
            <a:off x="3011424" y="6135624"/>
            <a:ext cx="1905000" cy="381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4968240" y="5428488"/>
            <a:ext cx="4038600" cy="1124712"/>
          </a:xfrm>
          <a:prstGeom prst="rect">
            <a:avLst/>
          </a:prstGeom>
          <a:solidFill>
            <a:srgbClr val="ECEC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979272" y="1219200"/>
            <a:ext cx="1035268" cy="40386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p:cNvSpPr txBox="1"/>
          <p:nvPr/>
        </p:nvSpPr>
        <p:spPr>
          <a:xfrm>
            <a:off x="5181600" y="1715631"/>
            <a:ext cx="3733800" cy="1815882"/>
          </a:xfrm>
          <a:prstGeom prst="rect">
            <a:avLst/>
          </a:prstGeom>
          <a:noFill/>
        </p:spPr>
        <p:txBody>
          <a:bodyPr wrap="square" rtlCol="0">
            <a:spAutoFit/>
          </a:bodyPr>
          <a:lstStyle/>
          <a:p>
            <a:r>
              <a:rPr lang="en-US" sz="2800" b="1" dirty="0" smtClean="0">
                <a:solidFill>
                  <a:srgbClr val="2505AD"/>
                </a:solidFill>
                <a:latin typeface="Cambria" pitchFamily="18" charset="0"/>
                <a:cs typeface="Times New Roman" pitchFamily="18" charset="0"/>
              </a:rPr>
              <a:t>As delay increases, FCR weakens &amp; probability of PB increases</a:t>
            </a:r>
            <a:endParaRPr lang="en-US" sz="2800" dirty="0">
              <a:latin typeface="Cambria" pitchFamily="18" charset="0"/>
              <a:cs typeface="Times New Roman" pitchFamily="18" charset="0"/>
            </a:endParaRPr>
          </a:p>
        </p:txBody>
      </p:sp>
      <p:sp>
        <p:nvSpPr>
          <p:cNvPr id="19" name="Rectangle 2"/>
          <p:cNvSpPr>
            <a:spLocks noGrp="1" noChangeArrowheads="1"/>
          </p:cNvSpPr>
          <p:nvPr>
            <p:ph type="title"/>
          </p:nvPr>
        </p:nvSpPr>
        <p:spPr>
          <a:xfrm>
            <a:off x="228600" y="274638"/>
            <a:ext cx="8686800" cy="1143000"/>
          </a:xfrm>
        </p:spPr>
        <p:txBody>
          <a:bodyPr>
            <a:noAutofit/>
          </a:bodyPr>
          <a:lstStyle/>
          <a:p>
            <a:r>
              <a:rPr lang="en-US" sz="3200" b="1" dirty="0" smtClean="0"/>
              <a:t>With only Progressive Reinforcement Delay:</a:t>
            </a:r>
            <a:br>
              <a:rPr lang="en-US" sz="3200" b="1" dirty="0" smtClean="0"/>
            </a:br>
            <a:endParaRPr lang="en-US" sz="3200" b="1" dirty="0" smtClean="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1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0" y="0"/>
            <a:ext cx="93726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8589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451" r="4419" b="7276"/>
          <a:stretch/>
        </p:blipFill>
        <p:spPr bwMode="auto">
          <a:xfrm>
            <a:off x="422178" y="1618344"/>
            <a:ext cx="8340822" cy="261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589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968" r="3206"/>
          <a:stretch/>
        </p:blipFill>
        <p:spPr bwMode="auto">
          <a:xfrm>
            <a:off x="337458" y="3447144"/>
            <a:ext cx="8587994" cy="292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19200" y="5334000"/>
            <a:ext cx="24384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p:cNvSpPr>
            <a:spLocks noGrp="1" noChangeArrowheads="1"/>
          </p:cNvSpPr>
          <p:nvPr>
            <p:ph type="title"/>
          </p:nvPr>
        </p:nvSpPr>
        <p:spPr>
          <a:xfrm>
            <a:off x="228600" y="274638"/>
            <a:ext cx="8686800" cy="1325562"/>
          </a:xfrm>
        </p:spPr>
        <p:txBody>
          <a:bodyPr>
            <a:noAutofit/>
          </a:bodyPr>
          <a:lstStyle/>
          <a:p>
            <a:r>
              <a:rPr lang="en-US" sz="3200" b="1" dirty="0" smtClean="0"/>
              <a:t>Time-based vs. Contingency-based Progressive Delay</a:t>
            </a:r>
            <a:br>
              <a:rPr lang="en-US" sz="3200" b="1" dirty="0" smtClean="0"/>
            </a:br>
            <a:r>
              <a:rPr lang="en-US" sz="2400" b="1" dirty="0" smtClean="0">
                <a:solidFill>
                  <a:srgbClr val="2505AD"/>
                </a:solidFill>
              </a:rPr>
              <a:t>(Lead Author: Mahshid Ghaemmaghami)</a:t>
            </a:r>
            <a:endParaRPr lang="en-US" sz="2400" b="1" dirty="0" smtClean="0">
              <a:solidFill>
                <a:srgbClr val="2505AD"/>
              </a:solidFill>
              <a:cs typeface="Times New Roman" pitchFamily="18" charset="0"/>
            </a:endParaRPr>
          </a:p>
        </p:txBody>
      </p:sp>
    </p:spTree>
    <p:extLst>
      <p:ext uri="{BB962C8B-B14F-4D97-AF65-F5344CB8AC3E}">
        <p14:creationId xmlns:p14="http://schemas.microsoft.com/office/powerpoint/2010/main" val="19563432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1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0" y="0"/>
            <a:ext cx="93726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2"/>
          <p:cNvSpPr>
            <a:spLocks noGrp="1" noChangeArrowheads="1"/>
          </p:cNvSpPr>
          <p:nvPr>
            <p:ph type="title"/>
          </p:nvPr>
        </p:nvSpPr>
        <p:spPr>
          <a:xfrm>
            <a:off x="0" y="274638"/>
            <a:ext cx="2438400" cy="2011362"/>
          </a:xfrm>
        </p:spPr>
        <p:txBody>
          <a:bodyPr>
            <a:noAutofit/>
          </a:bodyPr>
          <a:lstStyle/>
          <a:p>
            <a:r>
              <a:rPr lang="en-US" sz="2000" b="1" dirty="0" smtClean="0"/>
              <a:t>Time-based vs. Contingency-based Progressive Delay</a:t>
            </a:r>
            <a:br>
              <a:rPr lang="en-US" sz="2000" b="1" dirty="0" smtClean="0"/>
            </a:br>
            <a:r>
              <a:rPr lang="en-US" sz="2000" b="1" dirty="0" smtClean="0">
                <a:solidFill>
                  <a:srgbClr val="2505AD"/>
                </a:solidFill>
              </a:rPr>
              <a:t>(Lead Author: Mahshid Ghaemmaghami)</a:t>
            </a:r>
            <a:endParaRPr lang="en-US" sz="2000" b="1" dirty="0" smtClean="0">
              <a:solidFill>
                <a:srgbClr val="2505AD"/>
              </a:solidFill>
              <a:cs typeface="Times New Roman" pitchFamily="18"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199" y="-46081"/>
            <a:ext cx="6222864" cy="8039920"/>
          </a:xfrm>
          <a:prstGeom prst="rect">
            <a:avLst/>
          </a:prstGeom>
          <a:noFill/>
          <a:ln>
            <a:noFill/>
          </a:ln>
        </p:spPr>
      </p:pic>
      <p:sp>
        <p:nvSpPr>
          <p:cNvPr id="11" name="Rectangle 10"/>
          <p:cNvSpPr/>
          <p:nvPr/>
        </p:nvSpPr>
        <p:spPr>
          <a:xfrm>
            <a:off x="3200400" y="1295400"/>
            <a:ext cx="4985652" cy="102325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p:cNvSpPr/>
          <p:nvPr/>
        </p:nvSpPr>
        <p:spPr>
          <a:xfrm>
            <a:off x="3200400" y="3323778"/>
            <a:ext cx="4985652" cy="102325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3200400" y="5392062"/>
            <a:ext cx="4985652" cy="102325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4366003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1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0" y="0"/>
            <a:ext cx="93726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2"/>
          <p:cNvSpPr>
            <a:spLocks noGrp="1" noChangeArrowheads="1"/>
          </p:cNvSpPr>
          <p:nvPr>
            <p:ph type="title"/>
          </p:nvPr>
        </p:nvSpPr>
        <p:spPr>
          <a:xfrm>
            <a:off x="0" y="274638"/>
            <a:ext cx="2438400" cy="2011362"/>
          </a:xfrm>
        </p:spPr>
        <p:txBody>
          <a:bodyPr>
            <a:noAutofit/>
          </a:bodyPr>
          <a:lstStyle/>
          <a:p>
            <a:r>
              <a:rPr lang="en-US" sz="2000" b="1" dirty="0" smtClean="0"/>
              <a:t>Time-based vs. Contingency-based Progressive Delay</a:t>
            </a:r>
            <a:br>
              <a:rPr lang="en-US" sz="2000" b="1" dirty="0" smtClean="0"/>
            </a:br>
            <a:r>
              <a:rPr lang="en-US" sz="2000" b="1" dirty="0" smtClean="0">
                <a:solidFill>
                  <a:srgbClr val="2505AD"/>
                </a:solidFill>
              </a:rPr>
              <a:t>(Lead Author: Mahshid Ghaemmaghami)</a:t>
            </a:r>
            <a:endParaRPr lang="en-US" sz="2000" b="1" dirty="0" smtClean="0">
              <a:solidFill>
                <a:srgbClr val="2505AD"/>
              </a:solidFill>
              <a:cs typeface="Times New Roman" pitchFamily="18"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199" y="-46081"/>
            <a:ext cx="6222864" cy="8039920"/>
          </a:xfrm>
          <a:prstGeom prst="rect">
            <a:avLst/>
          </a:prstGeom>
          <a:noFill/>
          <a:ln>
            <a:noFill/>
          </a:ln>
        </p:spPr>
      </p:pic>
    </p:spTree>
    <p:extLst>
      <p:ext uri="{BB962C8B-B14F-4D97-AF65-F5344CB8AC3E}">
        <p14:creationId xmlns:p14="http://schemas.microsoft.com/office/powerpoint/2010/main" val="228267132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096962"/>
          </a:xfrm>
        </p:spPr>
        <p:txBody>
          <a:bodyPr>
            <a:noAutofit/>
          </a:bodyPr>
          <a:lstStyle/>
          <a:p>
            <a:r>
              <a:rPr lang="en-US" sz="3600" b="1" dirty="0" smtClean="0">
                <a:solidFill>
                  <a:srgbClr val="2505AD"/>
                </a:solidFill>
                <a:cs typeface="Times New Roman" pitchFamily="18" charset="0"/>
              </a:rPr>
              <a:t>5 Critical </a:t>
            </a:r>
            <a:r>
              <a:rPr lang="en-US" sz="3600" b="1" dirty="0">
                <a:solidFill>
                  <a:srgbClr val="2505AD"/>
                </a:solidFill>
                <a:cs typeface="Times New Roman" pitchFamily="18" charset="0"/>
              </a:rPr>
              <a:t>A</a:t>
            </a:r>
            <a:r>
              <a:rPr lang="en-US" sz="3600" b="1" dirty="0" smtClean="0">
                <a:solidFill>
                  <a:srgbClr val="2505AD"/>
                </a:solidFill>
                <a:cs typeface="Times New Roman" pitchFamily="18" charset="0"/>
              </a:rPr>
              <a:t>spects of</a:t>
            </a:r>
            <a:br>
              <a:rPr lang="en-US" sz="3600" b="1" dirty="0" smtClean="0">
                <a:solidFill>
                  <a:srgbClr val="2505AD"/>
                </a:solidFill>
                <a:cs typeface="Times New Roman" pitchFamily="18" charset="0"/>
              </a:rPr>
            </a:br>
            <a:r>
              <a:rPr lang="en-US" sz="3600" b="1" dirty="0" smtClean="0">
                <a:solidFill>
                  <a:srgbClr val="2505AD"/>
                </a:solidFill>
                <a:cs typeface="Times New Roman" pitchFamily="18" charset="0"/>
              </a:rPr>
              <a:t>Delay/Denial Tolerance Training</a:t>
            </a:r>
          </a:p>
        </p:txBody>
      </p:sp>
      <p:sp>
        <p:nvSpPr>
          <p:cNvPr id="494595" name="Rectangle 3"/>
          <p:cNvSpPr>
            <a:spLocks noGrp="1" noChangeArrowheads="1"/>
          </p:cNvSpPr>
          <p:nvPr>
            <p:ph type="body" idx="1"/>
          </p:nvPr>
        </p:nvSpPr>
        <p:spPr>
          <a:xfrm>
            <a:off x="304800" y="1676400"/>
            <a:ext cx="8534400" cy="4953000"/>
          </a:xfrm>
        </p:spPr>
        <p:txBody>
          <a:bodyPr>
            <a:normAutofit fontScale="92500" lnSpcReduction="20000"/>
          </a:bodyPr>
          <a:lstStyle/>
          <a:p>
            <a:pPr marL="514350" indent="-514350">
              <a:buFont typeface="+mj-lt"/>
              <a:buAutoNum type="arabicPeriod"/>
            </a:pPr>
            <a:r>
              <a:rPr lang="en-US" b="1" dirty="0" smtClean="0">
                <a:cs typeface="Times New Roman" pitchFamily="18" charset="0"/>
              </a:rPr>
              <a:t>Always provide immediate </a:t>
            </a:r>
            <a:r>
              <a:rPr lang="en-US" b="1" dirty="0" err="1" smtClean="0">
                <a:cs typeface="Times New Roman" pitchFamily="18" charset="0"/>
              </a:rPr>
              <a:t>sr</a:t>
            </a:r>
            <a:r>
              <a:rPr lang="en-US" b="1" dirty="0" smtClean="0">
                <a:cs typeface="Times New Roman" pitchFamily="18" charset="0"/>
              </a:rPr>
              <a:t> for some FCRs</a:t>
            </a:r>
          </a:p>
          <a:p>
            <a:pPr marL="514350" indent="-514350">
              <a:buFont typeface="+mj-lt"/>
              <a:buAutoNum type="arabicPeriod"/>
            </a:pPr>
            <a:r>
              <a:rPr lang="en-US" b="1" dirty="0" smtClean="0">
                <a:cs typeface="Times New Roman" pitchFamily="18" charset="0"/>
              </a:rPr>
              <a:t>Teach an appropriate response to multiple cues of delay, denial, or disappointment</a:t>
            </a:r>
          </a:p>
          <a:p>
            <a:pPr marL="514350" indent="-514350">
              <a:buFont typeface="+mj-lt"/>
              <a:buAutoNum type="arabicPeriod"/>
            </a:pPr>
            <a:r>
              <a:rPr lang="en-US" b="1" dirty="0" smtClean="0">
                <a:cs typeface="Times New Roman" pitchFamily="18" charset="0"/>
              </a:rPr>
              <a:t>Progressively increase the average amount of behavior (not just time) required to terminate the delay</a:t>
            </a:r>
          </a:p>
          <a:p>
            <a:pPr marL="514350" indent="-514350">
              <a:buFont typeface="+mj-lt"/>
              <a:buAutoNum type="arabicPeriod"/>
            </a:pPr>
            <a:r>
              <a:rPr lang="en-US" b="1" dirty="0" smtClean="0">
                <a:cs typeface="Times New Roman" pitchFamily="18" charset="0"/>
              </a:rPr>
              <a:t>Terminate the delay for various amounts of behavior (sometimes expect very little behavior sometimes request larger or more complex types of behavior during the delay)</a:t>
            </a:r>
          </a:p>
          <a:p>
            <a:pPr marL="514350" indent="-514350">
              <a:buFont typeface="+mj-lt"/>
              <a:buAutoNum type="arabicPeriod"/>
            </a:pPr>
            <a:r>
              <a:rPr lang="en-US" b="1" dirty="0" smtClean="0">
                <a:cs typeface="Times New Roman" pitchFamily="18" charset="0"/>
              </a:rPr>
              <a:t>Probably best to not signal how much behavior is required to terminate the delays</a:t>
            </a:r>
          </a:p>
          <a:p>
            <a:pPr lvl="0">
              <a:buNone/>
              <a:defRPr/>
            </a:pPr>
            <a:r>
              <a:rPr lang="en-US" sz="2400" b="1" dirty="0" smtClean="0">
                <a:cs typeface="Times New Roman" pitchFamily="18" charset="0"/>
              </a:rPr>
              <a:t> </a:t>
            </a:r>
          </a:p>
        </p:txBody>
      </p:sp>
    </p:spTree>
    <p:extLst>
      <p:ext uri="{BB962C8B-B14F-4D97-AF65-F5344CB8AC3E}">
        <p14:creationId xmlns:p14="http://schemas.microsoft.com/office/powerpoint/2010/main" val="2213160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4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4595">
                                            <p:txEl>
                                              <p:pRg st="2" end="2"/>
                                            </p:txEl>
                                          </p:spTgt>
                                        </p:tgtEl>
                                        <p:attrNameLst>
                                          <p:attrName>style.visibility</p:attrName>
                                        </p:attrNameLst>
                                      </p:cBhvr>
                                      <p:to>
                                        <p:strVal val="visible"/>
                                      </p:to>
                                    </p:set>
                                    <p:animEffect transition="in" filter="fade">
                                      <p:cBhvr>
                                        <p:cTn id="15" dur="500"/>
                                        <p:tgtEl>
                                          <p:spTgt spid="49459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9459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94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15962"/>
          </a:xfrm>
        </p:spPr>
        <p:txBody>
          <a:bodyPr>
            <a:noAutofit/>
          </a:bodyPr>
          <a:lstStyle/>
          <a:p>
            <a:r>
              <a:rPr lang="en-US" sz="3600" b="1" dirty="0" smtClean="0">
                <a:cs typeface="Times New Roman" pitchFamily="18" charset="0"/>
              </a:rPr>
              <a:t>Ten Unique Aspects of our Approach</a:t>
            </a:r>
          </a:p>
        </p:txBody>
      </p:sp>
      <p:sp>
        <p:nvSpPr>
          <p:cNvPr id="494595" name="Rectangle 3"/>
          <p:cNvSpPr>
            <a:spLocks noGrp="1" noChangeArrowheads="1"/>
          </p:cNvSpPr>
          <p:nvPr>
            <p:ph type="body" idx="1"/>
          </p:nvPr>
        </p:nvSpPr>
        <p:spPr>
          <a:xfrm>
            <a:off x="457200" y="1219200"/>
            <a:ext cx="8229600" cy="5410200"/>
          </a:xfrm>
        </p:spPr>
        <p:txBody>
          <a:bodyPr>
            <a:normAutofit/>
          </a:bodyPr>
          <a:lstStyle/>
          <a:p>
            <a:pPr marL="623888" indent="-623888">
              <a:buNone/>
            </a:pPr>
            <a:r>
              <a:rPr lang="en-US" b="1" dirty="0" smtClean="0">
                <a:solidFill>
                  <a:srgbClr val="C00000"/>
                </a:solidFill>
                <a:cs typeface="Times New Roman" pitchFamily="18" charset="0"/>
              </a:rPr>
              <a:t>10. We work hard to ensure that the process is agreeable and outcome is</a:t>
            </a:r>
            <a:r>
              <a:rPr lang="en-US" b="1" dirty="0">
                <a:solidFill>
                  <a:srgbClr val="C00000"/>
                </a:solidFill>
                <a:cs typeface="Times New Roman" pitchFamily="18" charset="0"/>
              </a:rPr>
              <a:t> </a:t>
            </a:r>
            <a:r>
              <a:rPr lang="en-US" b="1" dirty="0" smtClean="0">
                <a:solidFill>
                  <a:srgbClr val="C00000"/>
                </a:solidFill>
                <a:cs typeface="Times New Roman" pitchFamily="18" charset="0"/>
              </a:rPr>
              <a:t>meaningful to both children and parents</a:t>
            </a:r>
          </a:p>
          <a:p>
            <a:pPr marL="406400" indent="-406400">
              <a:buNone/>
            </a:pPr>
            <a:endParaRPr lang="en-US" b="1" dirty="0">
              <a:solidFill>
                <a:srgbClr val="C00000"/>
              </a:solidFill>
              <a:cs typeface="Times New Roman" pitchFamily="18" charset="0"/>
            </a:endParaRPr>
          </a:p>
          <a:p>
            <a:pPr marL="406400" indent="-406400">
              <a:buNone/>
            </a:pPr>
            <a:r>
              <a:rPr lang="en-US" sz="2400" b="1" dirty="0" smtClean="0">
                <a:cs typeface="Times New Roman" pitchFamily="18" charset="0"/>
              </a:rPr>
              <a:t>Have parents witness and take part in the entire process  </a:t>
            </a:r>
          </a:p>
          <a:p>
            <a:pPr marL="406400" indent="-406400">
              <a:buNone/>
            </a:pPr>
            <a:endParaRPr lang="en-US" sz="2400" b="1" dirty="0" smtClean="0">
              <a:cs typeface="Times New Roman" pitchFamily="18" charset="0"/>
            </a:endParaRPr>
          </a:p>
          <a:p>
            <a:pPr marL="406400" indent="-406400">
              <a:buNone/>
            </a:pPr>
            <a:r>
              <a:rPr lang="en-US" sz="2400" b="1" dirty="0" smtClean="0">
                <a:cs typeface="Times New Roman" pitchFamily="18" charset="0"/>
              </a:rPr>
              <a:t>Keep working with child until the wish list goal is met </a:t>
            </a:r>
          </a:p>
          <a:p>
            <a:pPr marL="406400" indent="-406400">
              <a:buNone/>
            </a:pPr>
            <a:r>
              <a:rPr lang="en-US" sz="2400" b="1" dirty="0">
                <a:cs typeface="Times New Roman" pitchFamily="18" charset="0"/>
              </a:rPr>
              <a:t>	</a:t>
            </a:r>
            <a:r>
              <a:rPr lang="en-US" sz="2400" b="1" dirty="0" smtClean="0">
                <a:solidFill>
                  <a:schemeClr val="tx1">
                    <a:lumMod val="85000"/>
                    <a:lumOff val="15000"/>
                  </a:schemeClr>
                </a:solidFill>
                <a:cs typeface="Times New Roman" pitchFamily="18" charset="0"/>
              </a:rPr>
              <a:t>(e.g., going to Six Flags as a family)</a:t>
            </a:r>
          </a:p>
          <a:p>
            <a:pPr marL="406400" indent="-406400">
              <a:buNone/>
            </a:pPr>
            <a:endParaRPr lang="en-US" b="1" dirty="0" smtClean="0">
              <a:cs typeface="Times New Roman" pitchFamily="18" charset="0"/>
            </a:endParaRPr>
          </a:p>
          <a:p>
            <a:pPr lvl="0">
              <a:buNone/>
              <a:defRPr/>
            </a:pPr>
            <a:r>
              <a:rPr lang="en-US" sz="2400" b="1" dirty="0" smtClean="0">
                <a:cs typeface="Times New Roman" pitchFamily="18" charset="0"/>
              </a:rPr>
              <a:t> </a:t>
            </a:r>
          </a:p>
        </p:txBody>
      </p:sp>
    </p:spTree>
    <p:extLst>
      <p:ext uri="{BB962C8B-B14F-4D97-AF65-F5344CB8AC3E}">
        <p14:creationId xmlns:p14="http://schemas.microsoft.com/office/powerpoint/2010/main" val="366058331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44379"/>
            <a:ext cx="8839200" cy="646331"/>
          </a:xfrm>
          <a:prstGeom prst="rect">
            <a:avLst/>
          </a:prstGeom>
        </p:spPr>
        <p:txBody>
          <a:bodyPr wrap="square">
            <a:spAutoFit/>
          </a:bodyPr>
          <a:lstStyle/>
          <a:p>
            <a:pPr algn="ctr"/>
            <a:r>
              <a:rPr lang="en-US" sz="3600" b="1" u="sng" dirty="0" smtClean="0">
                <a:solidFill>
                  <a:srgbClr val="0070C0"/>
                </a:solidFill>
                <a:latin typeface="Cambria" pitchFamily="18" charset="0"/>
                <a:cs typeface="Times New Roman" pitchFamily="18" charset="0"/>
              </a:rPr>
              <a:t>Please share this Take-Home </a:t>
            </a:r>
            <a:r>
              <a:rPr lang="en-US" sz="3600" b="1" u="sng" dirty="0">
                <a:solidFill>
                  <a:srgbClr val="0070C0"/>
                </a:solidFill>
                <a:latin typeface="Cambria" pitchFamily="18" charset="0"/>
                <a:cs typeface="Times New Roman" pitchFamily="18" charset="0"/>
              </a:rPr>
              <a:t>P</a:t>
            </a:r>
            <a:r>
              <a:rPr lang="en-US" sz="3600" b="1" u="sng" dirty="0" smtClean="0">
                <a:solidFill>
                  <a:srgbClr val="0070C0"/>
                </a:solidFill>
                <a:latin typeface="Cambria" pitchFamily="18" charset="0"/>
                <a:cs typeface="Times New Roman" pitchFamily="18" charset="0"/>
              </a:rPr>
              <a:t>oint</a:t>
            </a:r>
          </a:p>
        </p:txBody>
      </p:sp>
      <p:sp>
        <p:nvSpPr>
          <p:cNvPr id="4" name="Rectangle 3"/>
          <p:cNvSpPr txBox="1">
            <a:spLocks noChangeArrowheads="1"/>
          </p:cNvSpPr>
          <p:nvPr/>
        </p:nvSpPr>
        <p:spPr>
          <a:xfrm>
            <a:off x="457200" y="1447800"/>
            <a:ext cx="8229600" cy="4953000"/>
          </a:xfrm>
          <a:prstGeom prst="rect">
            <a:avLst/>
          </a:prstGeom>
        </p:spPr>
        <p:txBody>
          <a:bodyPr vert="horz" lIns="91440" tIns="45720" rIns="91440" bIns="45720" rtlCol="0">
            <a:normAutofit fontScale="92500" lnSpcReduction="10000"/>
          </a:bodyPr>
          <a:lstStyle/>
          <a:p>
            <a:pPr>
              <a:spcBef>
                <a:spcPts val="600"/>
              </a:spcBef>
              <a:defRPr/>
            </a:pPr>
            <a:r>
              <a:rPr lang="en-US" sz="4000" b="1" dirty="0" smtClean="0">
                <a:latin typeface="Cambria" pitchFamily="18" charset="0"/>
                <a:cs typeface="Times New Roman" pitchFamily="18" charset="0"/>
              </a:rPr>
              <a:t>Autism is not a life sentence of:</a:t>
            </a:r>
          </a:p>
          <a:p>
            <a:pPr>
              <a:spcBef>
                <a:spcPts val="600"/>
              </a:spcBef>
              <a:defRPr/>
            </a:pPr>
            <a:r>
              <a:rPr lang="en-US" sz="4000" b="1" dirty="0" smtClean="0">
                <a:solidFill>
                  <a:srgbClr val="FF0000"/>
                </a:solidFill>
                <a:latin typeface="Cambria" pitchFamily="18" charset="0"/>
                <a:cs typeface="Times New Roman" pitchFamily="18" charset="0"/>
              </a:rPr>
              <a:t>	</a:t>
            </a:r>
          </a:p>
          <a:p>
            <a:pPr>
              <a:spcBef>
                <a:spcPts val="600"/>
              </a:spcBef>
              <a:defRPr/>
            </a:pPr>
            <a:r>
              <a:rPr lang="en-US" sz="4000" b="1" dirty="0">
                <a:solidFill>
                  <a:srgbClr val="FF0000"/>
                </a:solidFill>
                <a:latin typeface="Cambria" pitchFamily="18" charset="0"/>
                <a:cs typeface="Times New Roman" pitchFamily="18" charset="0"/>
              </a:rPr>
              <a:t>	</a:t>
            </a:r>
            <a:r>
              <a:rPr lang="en-US" sz="4000" b="1" dirty="0" smtClean="0">
                <a:solidFill>
                  <a:srgbClr val="FF0000"/>
                </a:solidFill>
                <a:latin typeface="Cambria" pitchFamily="18" charset="0"/>
                <a:cs typeface="Times New Roman" pitchFamily="18" charset="0"/>
              </a:rPr>
              <a:t>Meltdowns</a:t>
            </a:r>
          </a:p>
          <a:p>
            <a:pPr>
              <a:spcBef>
                <a:spcPts val="600"/>
              </a:spcBef>
              <a:defRPr/>
            </a:pPr>
            <a:r>
              <a:rPr lang="en-US" sz="4000" b="1" dirty="0" smtClean="0">
                <a:solidFill>
                  <a:srgbClr val="FF0000"/>
                </a:solidFill>
                <a:latin typeface="Cambria" pitchFamily="18" charset="0"/>
                <a:cs typeface="Times New Roman" pitchFamily="18" charset="0"/>
              </a:rPr>
              <a:t>				</a:t>
            </a:r>
          </a:p>
          <a:p>
            <a:pPr>
              <a:spcBef>
                <a:spcPts val="600"/>
              </a:spcBef>
              <a:defRPr/>
            </a:pPr>
            <a:r>
              <a:rPr lang="en-US" sz="4000" b="1" dirty="0">
                <a:solidFill>
                  <a:srgbClr val="FF0000"/>
                </a:solidFill>
                <a:latin typeface="Cambria" pitchFamily="18" charset="0"/>
                <a:cs typeface="Times New Roman" pitchFamily="18" charset="0"/>
              </a:rPr>
              <a:t>	</a:t>
            </a:r>
            <a:r>
              <a:rPr lang="en-US" sz="4000" b="1" dirty="0" smtClean="0">
                <a:solidFill>
                  <a:srgbClr val="FF0000"/>
                </a:solidFill>
                <a:latin typeface="Cambria" pitchFamily="18" charset="0"/>
                <a:cs typeface="Times New Roman" pitchFamily="18" charset="0"/>
              </a:rPr>
              <a:t>	Aggression</a:t>
            </a:r>
          </a:p>
          <a:p>
            <a:pPr>
              <a:spcBef>
                <a:spcPts val="600"/>
              </a:spcBef>
              <a:defRPr/>
            </a:pPr>
            <a:r>
              <a:rPr lang="en-US" sz="4000" b="1" dirty="0" smtClean="0">
                <a:solidFill>
                  <a:srgbClr val="FF0000"/>
                </a:solidFill>
                <a:latin typeface="Cambria" pitchFamily="18" charset="0"/>
                <a:cs typeface="Times New Roman" pitchFamily="18" charset="0"/>
              </a:rPr>
              <a:t>	</a:t>
            </a:r>
          </a:p>
          <a:p>
            <a:pPr>
              <a:spcBef>
                <a:spcPts val="600"/>
              </a:spcBef>
              <a:defRPr/>
            </a:pPr>
            <a:r>
              <a:rPr lang="en-US" sz="4000" b="1" dirty="0">
                <a:solidFill>
                  <a:srgbClr val="FF0000"/>
                </a:solidFill>
                <a:latin typeface="Cambria" pitchFamily="18" charset="0"/>
                <a:cs typeface="Times New Roman" pitchFamily="18" charset="0"/>
              </a:rPr>
              <a:t>	</a:t>
            </a:r>
            <a:r>
              <a:rPr lang="en-US" sz="4000" b="1" dirty="0" smtClean="0">
                <a:solidFill>
                  <a:srgbClr val="FF0000"/>
                </a:solidFill>
                <a:latin typeface="Cambria" pitchFamily="18" charset="0"/>
                <a:cs typeface="Times New Roman" pitchFamily="18" charset="0"/>
              </a:rPr>
              <a:t>		Self-injury</a:t>
            </a:r>
            <a:endParaRPr lang="en-US" sz="1300" b="1" dirty="0">
              <a:latin typeface="Cambria" pitchFamily="18" charset="0"/>
              <a:cs typeface="Times New Roman" pitchFamily="18" charset="0"/>
            </a:endParaRPr>
          </a:p>
          <a:p>
            <a:pPr>
              <a:spcBef>
                <a:spcPts val="600"/>
              </a:spcBef>
              <a:defRPr/>
            </a:pPr>
            <a:r>
              <a:rPr lang="en-US" sz="2800" b="1" dirty="0" smtClean="0">
                <a:solidFill>
                  <a:srgbClr val="2505AD"/>
                </a:solidFill>
                <a:latin typeface="Cambria" pitchFamily="18" charset="0"/>
                <a:cs typeface="Times New Roman" pitchFamily="18" charset="0"/>
              </a:rPr>
              <a:t> </a:t>
            </a:r>
            <a:endParaRPr lang="en-US" sz="2800" b="1" dirty="0" smtClean="0">
              <a:latin typeface="Cambria" pitchFamily="18" charset="0"/>
              <a:cs typeface="Times New Roman" pitchFamily="18" charset="0"/>
            </a:endParaRP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800" b="1" dirty="0" smtClean="0">
              <a:latin typeface="Cambria" pitchFamily="18" charset="0"/>
              <a:cs typeface="Times New Roman" pitchFamily="18" charset="0"/>
            </a:endParaRP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1" i="0" u="none" strike="noStrike" kern="1200" cap="none" spc="0" normalizeH="0" baseline="0" noProof="0" dirty="0" smtClean="0">
              <a:ln>
                <a:noFill/>
              </a:ln>
              <a:solidFill>
                <a:schemeClr val="tx1"/>
              </a:solidFill>
              <a:effectLst/>
              <a:uLnTx/>
              <a:uFillTx/>
              <a:latin typeface="Cambria" pitchFamily="18" charset="0"/>
              <a:ea typeface="+mn-ea"/>
              <a:cs typeface="Times New Roman" pitchFamily="18" charset="0"/>
            </a:endParaRPr>
          </a:p>
        </p:txBody>
      </p:sp>
    </p:spTree>
    <p:extLst>
      <p:ext uri="{BB962C8B-B14F-4D97-AF65-F5344CB8AC3E}">
        <p14:creationId xmlns:p14="http://schemas.microsoft.com/office/powerpoint/2010/main" val="174516262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8585" y="372348"/>
            <a:ext cx="6278615" cy="9457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45882" y="5628735"/>
            <a:ext cx="6162306" cy="38258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7872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3249" y="6019100"/>
            <a:ext cx="5456461" cy="106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289679"/>
            <a:ext cx="1371600" cy="3139321"/>
          </a:xfrm>
          <a:prstGeom prst="rect">
            <a:avLst/>
          </a:prstGeom>
        </p:spPr>
        <p:txBody>
          <a:bodyPr wrap="square">
            <a:spAutoFit/>
          </a:bodyPr>
          <a:lstStyle/>
          <a:p>
            <a:r>
              <a:rPr lang="en-US" b="1" dirty="0" smtClean="0">
                <a:solidFill>
                  <a:srgbClr val="C00000"/>
                </a:solidFill>
                <a:latin typeface="Cambria" pitchFamily="18" charset="0"/>
              </a:rPr>
              <a:t>Treatment Analysis</a:t>
            </a:r>
          </a:p>
          <a:p>
            <a:endParaRPr lang="en-US" b="1" dirty="0">
              <a:solidFill>
                <a:srgbClr val="C00000"/>
              </a:solidFill>
              <a:latin typeface="Cambria" pitchFamily="18" charset="0"/>
            </a:endParaRPr>
          </a:p>
          <a:p>
            <a:r>
              <a:rPr lang="en-US" b="1" dirty="0" smtClean="0">
                <a:solidFill>
                  <a:srgbClr val="C00000"/>
                </a:solidFill>
                <a:latin typeface="Cambria" pitchFamily="18" charset="0"/>
              </a:rPr>
              <a:t>Dale</a:t>
            </a:r>
          </a:p>
          <a:p>
            <a:endParaRPr lang="en-US" b="1" dirty="0" smtClean="0">
              <a:solidFill>
                <a:srgbClr val="C00000"/>
              </a:solidFill>
              <a:latin typeface="Cambria" pitchFamily="18" charset="0"/>
            </a:endParaRPr>
          </a:p>
          <a:p>
            <a:r>
              <a:rPr lang="en-US" b="1" dirty="0" smtClean="0">
                <a:solidFill>
                  <a:srgbClr val="C00000"/>
                </a:solidFill>
                <a:latin typeface="Cambria" pitchFamily="18" charset="0"/>
              </a:rPr>
              <a:t>11-year </a:t>
            </a:r>
            <a:r>
              <a:rPr lang="en-US" b="1" dirty="0">
                <a:solidFill>
                  <a:srgbClr val="C00000"/>
                </a:solidFill>
                <a:latin typeface="Cambria" pitchFamily="18" charset="0"/>
              </a:rPr>
              <a:t>old </a:t>
            </a:r>
            <a:r>
              <a:rPr lang="en-US" b="1" dirty="0" smtClean="0">
                <a:solidFill>
                  <a:srgbClr val="C00000"/>
                </a:solidFill>
                <a:latin typeface="Cambria" pitchFamily="18" charset="0"/>
              </a:rPr>
              <a:t>boy </a:t>
            </a:r>
          </a:p>
          <a:p>
            <a:endParaRPr lang="en-US" b="1" dirty="0">
              <a:solidFill>
                <a:srgbClr val="C00000"/>
              </a:solidFill>
              <a:latin typeface="Cambria" pitchFamily="18" charset="0"/>
            </a:endParaRPr>
          </a:p>
          <a:p>
            <a:r>
              <a:rPr lang="en-US" b="1" dirty="0" smtClean="0">
                <a:solidFill>
                  <a:srgbClr val="C00000"/>
                </a:solidFill>
                <a:latin typeface="Cambria" pitchFamily="18" charset="0"/>
              </a:rPr>
              <a:t>diagnosed </a:t>
            </a:r>
            <a:r>
              <a:rPr lang="en-US" b="1" dirty="0">
                <a:solidFill>
                  <a:srgbClr val="C00000"/>
                </a:solidFill>
                <a:latin typeface="Cambria" pitchFamily="18" charset="0"/>
              </a:rPr>
              <a:t>with </a:t>
            </a:r>
            <a:r>
              <a:rPr lang="en-US" b="1" dirty="0" smtClean="0">
                <a:solidFill>
                  <a:srgbClr val="C00000"/>
                </a:solidFill>
                <a:latin typeface="Cambria" pitchFamily="18" charset="0"/>
              </a:rPr>
              <a:t>Autism  </a:t>
            </a:r>
            <a:endParaRPr lang="en-US" b="1" dirty="0">
              <a:solidFill>
                <a:srgbClr val="C00000"/>
              </a:solidFill>
              <a:latin typeface="Cambria" pitchFamily="18" charset="0"/>
            </a:endParaRPr>
          </a:p>
        </p:txBody>
      </p:sp>
      <p:sp>
        <p:nvSpPr>
          <p:cNvPr id="6" name="Rectangle 5"/>
          <p:cNvSpPr/>
          <p:nvPr/>
        </p:nvSpPr>
        <p:spPr>
          <a:xfrm>
            <a:off x="3311746" y="773993"/>
            <a:ext cx="4648200" cy="524510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3527210" y="451425"/>
            <a:ext cx="3728554" cy="45100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845882" y="3396546"/>
            <a:ext cx="6078918" cy="384245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3258696" y="2503443"/>
            <a:ext cx="269654" cy="22240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8625670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295400"/>
            <a:ext cx="8534400" cy="5105400"/>
          </a:xfrm>
          <a:prstGeom prst="rect">
            <a:avLst/>
          </a:prstGeom>
        </p:spPr>
        <p:txBody>
          <a:bodyPr vert="horz" lIns="91440" tIns="45720" rIns="91440" bIns="45720" rtlCol="0">
            <a:normAutofit/>
          </a:bodyPr>
          <a:lstStyle/>
          <a:p>
            <a:pPr marL="1944688">
              <a:spcBef>
                <a:spcPts val="600"/>
              </a:spcBef>
              <a:defRPr/>
            </a:pPr>
            <a:r>
              <a:rPr lang="en-US" sz="2800" b="1" dirty="0" smtClean="0">
                <a:solidFill>
                  <a:schemeClr val="accent3">
                    <a:lumMod val="50000"/>
                  </a:schemeClr>
                </a:solidFill>
                <a:latin typeface="Cambria" pitchFamily="18" charset="0"/>
                <a:cs typeface="Times New Roman" pitchFamily="18" charset="0"/>
              </a:rPr>
              <a:t>Freedom from these problem behaviors is possible and probable with:</a:t>
            </a:r>
          </a:p>
          <a:p>
            <a:pPr>
              <a:spcBef>
                <a:spcPts val="600"/>
              </a:spcBef>
              <a:defRPr/>
            </a:pPr>
            <a:endParaRPr lang="en-US" sz="2800" b="1" dirty="0" smtClean="0">
              <a:solidFill>
                <a:srgbClr val="2505AD"/>
              </a:solidFill>
              <a:latin typeface="Cambria" pitchFamily="18" charset="0"/>
              <a:cs typeface="Times New Roman" pitchFamily="18" charset="0"/>
            </a:endParaRPr>
          </a:p>
          <a:p>
            <a:pPr>
              <a:spcBef>
                <a:spcPts val="600"/>
              </a:spcBef>
              <a:defRPr/>
            </a:pPr>
            <a:r>
              <a:rPr lang="en-US" sz="2600" b="1" dirty="0" smtClean="0">
                <a:latin typeface="Cambria" pitchFamily="18" charset="0"/>
                <a:cs typeface="Times New Roman" pitchFamily="18" charset="0"/>
              </a:rPr>
              <a:t>BCBA-led, objective analysis</a:t>
            </a:r>
          </a:p>
          <a:p>
            <a:pPr>
              <a:spcBef>
                <a:spcPts val="600"/>
              </a:spcBef>
              <a:defRPr/>
            </a:pPr>
            <a:endParaRPr lang="en-US" sz="1200" b="1" dirty="0" smtClean="0">
              <a:latin typeface="Cambria" pitchFamily="18" charset="0"/>
              <a:cs typeface="Times New Roman" pitchFamily="18" charset="0"/>
            </a:endParaRPr>
          </a:p>
          <a:p>
            <a:pPr>
              <a:spcBef>
                <a:spcPts val="600"/>
              </a:spcBef>
              <a:defRPr/>
            </a:pPr>
            <a:r>
              <a:rPr lang="en-US" sz="2600" b="1" dirty="0" smtClean="0">
                <a:latin typeface="Cambria" pitchFamily="18" charset="0"/>
                <a:cs typeface="Times New Roman" pitchFamily="18" charset="0"/>
              </a:rPr>
              <a:t>Skill-based treatments yielding functional reinforcers</a:t>
            </a:r>
          </a:p>
          <a:p>
            <a:pPr>
              <a:spcBef>
                <a:spcPts val="600"/>
              </a:spcBef>
              <a:defRPr/>
            </a:pPr>
            <a:endParaRPr lang="en-US" sz="1200" b="1" dirty="0" smtClean="0">
              <a:latin typeface="Cambria" pitchFamily="18" charset="0"/>
              <a:cs typeface="Times New Roman" pitchFamily="18" charset="0"/>
            </a:endParaRPr>
          </a:p>
          <a:p>
            <a:pPr>
              <a:spcBef>
                <a:spcPts val="600"/>
              </a:spcBef>
              <a:defRPr/>
            </a:pPr>
            <a:r>
              <a:rPr lang="en-US" sz="2600" b="1" dirty="0" smtClean="0">
                <a:latin typeface="Cambria" pitchFamily="18" charset="0"/>
                <a:cs typeface="Times New Roman" pitchFamily="18" charset="0"/>
              </a:rPr>
              <a:t>Contingency-based delay tolerance procedures</a:t>
            </a:r>
            <a:endParaRPr lang="en-US" sz="2800" b="1" dirty="0" smtClean="0">
              <a:latin typeface="Cambria" pitchFamily="18" charset="0"/>
              <a:cs typeface="Times New Roman" pitchFamily="18" charset="0"/>
            </a:endParaRP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800" b="1" dirty="0" smtClean="0">
              <a:latin typeface="Cambria" pitchFamily="18" charset="0"/>
              <a:cs typeface="Times New Roman" pitchFamily="18" charset="0"/>
            </a:endParaRP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1" i="0" u="none" strike="noStrike" kern="1200" cap="none" spc="0" normalizeH="0" baseline="0" noProof="0" dirty="0" smtClean="0">
              <a:ln>
                <a:noFill/>
              </a:ln>
              <a:solidFill>
                <a:schemeClr val="tx1"/>
              </a:solidFill>
              <a:effectLst/>
              <a:uLnTx/>
              <a:uFillTx/>
              <a:latin typeface="Cambria" pitchFamily="18" charset="0"/>
              <a:ea typeface="+mn-ea"/>
              <a:cs typeface="Times New Roman" pitchFamily="18" charset="0"/>
            </a:endParaRPr>
          </a:p>
        </p:txBody>
      </p:sp>
      <p:pic>
        <p:nvPicPr>
          <p:cNvPr id="6" name="Picture 3" descr="C:\Users\ghanley\Desktop\file62112633159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71600"/>
            <a:ext cx="1794053" cy="119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452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8585" y="-2877"/>
            <a:ext cx="6278615" cy="9457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45882" y="5628735"/>
            <a:ext cx="6162306" cy="38258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7872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3249" y="5632300"/>
            <a:ext cx="5456461" cy="106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152400"/>
            <a:ext cx="1371600" cy="3139321"/>
          </a:xfrm>
          <a:prstGeom prst="rect">
            <a:avLst/>
          </a:prstGeom>
        </p:spPr>
        <p:txBody>
          <a:bodyPr wrap="square">
            <a:spAutoFit/>
          </a:bodyPr>
          <a:lstStyle/>
          <a:p>
            <a:r>
              <a:rPr lang="en-US" b="1" dirty="0" smtClean="0">
                <a:solidFill>
                  <a:srgbClr val="C00000"/>
                </a:solidFill>
                <a:latin typeface="Cambria" pitchFamily="18" charset="0"/>
              </a:rPr>
              <a:t>Treatment Analysis</a:t>
            </a:r>
          </a:p>
          <a:p>
            <a:endParaRPr lang="en-US" b="1" dirty="0">
              <a:solidFill>
                <a:srgbClr val="C00000"/>
              </a:solidFill>
              <a:latin typeface="Cambria" pitchFamily="18" charset="0"/>
            </a:endParaRPr>
          </a:p>
          <a:p>
            <a:r>
              <a:rPr lang="en-US" b="1" dirty="0" smtClean="0">
                <a:solidFill>
                  <a:srgbClr val="C00000"/>
                </a:solidFill>
                <a:latin typeface="Cambria" pitchFamily="18" charset="0"/>
              </a:rPr>
              <a:t>Dale</a:t>
            </a:r>
          </a:p>
          <a:p>
            <a:endParaRPr lang="en-US" b="1" dirty="0" smtClean="0">
              <a:solidFill>
                <a:srgbClr val="C00000"/>
              </a:solidFill>
              <a:latin typeface="Cambria" pitchFamily="18" charset="0"/>
            </a:endParaRPr>
          </a:p>
          <a:p>
            <a:r>
              <a:rPr lang="en-US" b="1" dirty="0" smtClean="0">
                <a:solidFill>
                  <a:srgbClr val="C00000"/>
                </a:solidFill>
                <a:latin typeface="Cambria" pitchFamily="18" charset="0"/>
              </a:rPr>
              <a:t>11-year </a:t>
            </a:r>
            <a:r>
              <a:rPr lang="en-US" b="1" dirty="0">
                <a:solidFill>
                  <a:srgbClr val="C00000"/>
                </a:solidFill>
                <a:latin typeface="Cambria" pitchFamily="18" charset="0"/>
              </a:rPr>
              <a:t>old </a:t>
            </a:r>
            <a:r>
              <a:rPr lang="en-US" b="1" dirty="0" smtClean="0">
                <a:solidFill>
                  <a:srgbClr val="C00000"/>
                </a:solidFill>
                <a:latin typeface="Cambria" pitchFamily="18" charset="0"/>
              </a:rPr>
              <a:t>boy </a:t>
            </a:r>
          </a:p>
          <a:p>
            <a:endParaRPr lang="en-US" b="1" dirty="0">
              <a:solidFill>
                <a:srgbClr val="C00000"/>
              </a:solidFill>
              <a:latin typeface="Cambria" pitchFamily="18" charset="0"/>
            </a:endParaRPr>
          </a:p>
          <a:p>
            <a:r>
              <a:rPr lang="en-US" b="1" dirty="0" smtClean="0">
                <a:solidFill>
                  <a:srgbClr val="C00000"/>
                </a:solidFill>
                <a:latin typeface="Cambria" pitchFamily="18" charset="0"/>
              </a:rPr>
              <a:t>diagnosed </a:t>
            </a:r>
            <a:r>
              <a:rPr lang="en-US" b="1" dirty="0">
                <a:solidFill>
                  <a:srgbClr val="C00000"/>
                </a:solidFill>
                <a:latin typeface="Cambria" pitchFamily="18" charset="0"/>
              </a:rPr>
              <a:t>with </a:t>
            </a:r>
            <a:r>
              <a:rPr lang="en-US" b="1" dirty="0" smtClean="0">
                <a:solidFill>
                  <a:srgbClr val="C00000"/>
                </a:solidFill>
                <a:latin typeface="Cambria" pitchFamily="18" charset="0"/>
              </a:rPr>
              <a:t>Autism  </a:t>
            </a:r>
            <a:endParaRPr lang="en-US" b="1" dirty="0">
              <a:solidFill>
                <a:srgbClr val="C00000"/>
              </a:solidFill>
              <a:latin typeface="Cambria" pitchFamily="18" charset="0"/>
            </a:endParaRPr>
          </a:p>
        </p:txBody>
      </p:sp>
      <p:sp>
        <p:nvSpPr>
          <p:cNvPr id="6" name="Rectangle 5"/>
          <p:cNvSpPr/>
          <p:nvPr/>
        </p:nvSpPr>
        <p:spPr>
          <a:xfrm>
            <a:off x="3657600" y="387193"/>
            <a:ext cx="4348646" cy="524510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3573510" y="76200"/>
            <a:ext cx="3728554" cy="45100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845882" y="4319240"/>
            <a:ext cx="6078918" cy="130949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848757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8585" y="-2877"/>
            <a:ext cx="6278615" cy="9457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45882" y="5628735"/>
            <a:ext cx="6162306" cy="38258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7872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3249" y="5632300"/>
            <a:ext cx="5456461" cy="106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152400"/>
            <a:ext cx="1371600" cy="3139321"/>
          </a:xfrm>
          <a:prstGeom prst="rect">
            <a:avLst/>
          </a:prstGeom>
        </p:spPr>
        <p:txBody>
          <a:bodyPr wrap="square">
            <a:spAutoFit/>
          </a:bodyPr>
          <a:lstStyle/>
          <a:p>
            <a:r>
              <a:rPr lang="en-US" b="1" dirty="0" smtClean="0">
                <a:solidFill>
                  <a:srgbClr val="C00000"/>
                </a:solidFill>
                <a:latin typeface="Cambria" pitchFamily="18" charset="0"/>
              </a:rPr>
              <a:t>Treatment Analysis</a:t>
            </a:r>
          </a:p>
          <a:p>
            <a:endParaRPr lang="en-US" b="1" dirty="0">
              <a:solidFill>
                <a:srgbClr val="C00000"/>
              </a:solidFill>
              <a:latin typeface="Cambria" pitchFamily="18" charset="0"/>
            </a:endParaRPr>
          </a:p>
          <a:p>
            <a:r>
              <a:rPr lang="en-US" b="1" dirty="0" smtClean="0">
                <a:solidFill>
                  <a:srgbClr val="C00000"/>
                </a:solidFill>
                <a:latin typeface="Cambria" pitchFamily="18" charset="0"/>
              </a:rPr>
              <a:t>Dale</a:t>
            </a:r>
          </a:p>
          <a:p>
            <a:endParaRPr lang="en-US" b="1" dirty="0" smtClean="0">
              <a:solidFill>
                <a:srgbClr val="C00000"/>
              </a:solidFill>
              <a:latin typeface="Cambria" pitchFamily="18" charset="0"/>
            </a:endParaRPr>
          </a:p>
          <a:p>
            <a:r>
              <a:rPr lang="en-US" b="1" dirty="0" smtClean="0">
                <a:solidFill>
                  <a:srgbClr val="C00000"/>
                </a:solidFill>
                <a:latin typeface="Cambria" pitchFamily="18" charset="0"/>
              </a:rPr>
              <a:t>11-year </a:t>
            </a:r>
            <a:r>
              <a:rPr lang="en-US" b="1" dirty="0">
                <a:solidFill>
                  <a:srgbClr val="C00000"/>
                </a:solidFill>
                <a:latin typeface="Cambria" pitchFamily="18" charset="0"/>
              </a:rPr>
              <a:t>old </a:t>
            </a:r>
            <a:r>
              <a:rPr lang="en-US" b="1" dirty="0" smtClean="0">
                <a:solidFill>
                  <a:srgbClr val="C00000"/>
                </a:solidFill>
                <a:latin typeface="Cambria" pitchFamily="18" charset="0"/>
              </a:rPr>
              <a:t>boy </a:t>
            </a:r>
          </a:p>
          <a:p>
            <a:endParaRPr lang="en-US" b="1" dirty="0">
              <a:solidFill>
                <a:srgbClr val="C00000"/>
              </a:solidFill>
              <a:latin typeface="Cambria" pitchFamily="18" charset="0"/>
            </a:endParaRPr>
          </a:p>
          <a:p>
            <a:r>
              <a:rPr lang="en-US" b="1" dirty="0" smtClean="0">
                <a:solidFill>
                  <a:srgbClr val="C00000"/>
                </a:solidFill>
                <a:latin typeface="Cambria" pitchFamily="18" charset="0"/>
              </a:rPr>
              <a:t>diagnosed </a:t>
            </a:r>
            <a:r>
              <a:rPr lang="en-US" b="1" dirty="0">
                <a:solidFill>
                  <a:srgbClr val="C00000"/>
                </a:solidFill>
                <a:latin typeface="Cambria" pitchFamily="18" charset="0"/>
              </a:rPr>
              <a:t>with </a:t>
            </a:r>
            <a:r>
              <a:rPr lang="en-US" b="1" dirty="0" smtClean="0">
                <a:solidFill>
                  <a:srgbClr val="C00000"/>
                </a:solidFill>
                <a:latin typeface="Cambria" pitchFamily="18" charset="0"/>
              </a:rPr>
              <a:t>Autism  </a:t>
            </a:r>
            <a:endParaRPr lang="en-US" b="1" dirty="0">
              <a:solidFill>
                <a:srgbClr val="C00000"/>
              </a:solidFill>
              <a:latin typeface="Cambria" pitchFamily="18" charset="0"/>
            </a:endParaRPr>
          </a:p>
        </p:txBody>
      </p:sp>
      <p:sp>
        <p:nvSpPr>
          <p:cNvPr id="6" name="Rectangle 5"/>
          <p:cNvSpPr/>
          <p:nvPr/>
        </p:nvSpPr>
        <p:spPr>
          <a:xfrm>
            <a:off x="3823136" y="387193"/>
            <a:ext cx="4120046" cy="524510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845882" y="4319240"/>
            <a:ext cx="6078918" cy="130949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4038600" y="76200"/>
            <a:ext cx="3728554" cy="45100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9447792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8585" y="-4953000"/>
            <a:ext cx="6278615" cy="9457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7191" y="-4953000"/>
            <a:ext cx="6162306" cy="565885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7873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8294" y="229230"/>
            <a:ext cx="4689285" cy="44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28600" y="152400"/>
            <a:ext cx="1371600" cy="3139321"/>
          </a:xfrm>
          <a:prstGeom prst="rect">
            <a:avLst/>
          </a:prstGeom>
        </p:spPr>
        <p:txBody>
          <a:bodyPr wrap="square">
            <a:spAutoFit/>
          </a:bodyPr>
          <a:lstStyle/>
          <a:p>
            <a:r>
              <a:rPr lang="en-US" b="1" dirty="0" smtClean="0">
                <a:solidFill>
                  <a:srgbClr val="C00000"/>
                </a:solidFill>
                <a:latin typeface="Cambria" pitchFamily="18" charset="0"/>
              </a:rPr>
              <a:t>Treatment Analysis</a:t>
            </a:r>
          </a:p>
          <a:p>
            <a:endParaRPr lang="en-US" b="1" dirty="0">
              <a:solidFill>
                <a:srgbClr val="C00000"/>
              </a:solidFill>
              <a:latin typeface="Cambria" pitchFamily="18" charset="0"/>
            </a:endParaRPr>
          </a:p>
          <a:p>
            <a:r>
              <a:rPr lang="en-US" b="1" dirty="0" smtClean="0">
                <a:solidFill>
                  <a:srgbClr val="C00000"/>
                </a:solidFill>
                <a:latin typeface="Cambria" pitchFamily="18" charset="0"/>
              </a:rPr>
              <a:t>Dale</a:t>
            </a:r>
          </a:p>
          <a:p>
            <a:endParaRPr lang="en-US" b="1" dirty="0" smtClean="0">
              <a:solidFill>
                <a:srgbClr val="C00000"/>
              </a:solidFill>
              <a:latin typeface="Cambria" pitchFamily="18" charset="0"/>
            </a:endParaRPr>
          </a:p>
          <a:p>
            <a:r>
              <a:rPr lang="en-US" b="1" dirty="0" smtClean="0">
                <a:solidFill>
                  <a:srgbClr val="C00000"/>
                </a:solidFill>
                <a:latin typeface="Cambria" pitchFamily="18" charset="0"/>
              </a:rPr>
              <a:t>11-year </a:t>
            </a:r>
            <a:r>
              <a:rPr lang="en-US" b="1" dirty="0">
                <a:solidFill>
                  <a:srgbClr val="C00000"/>
                </a:solidFill>
                <a:latin typeface="Cambria" pitchFamily="18" charset="0"/>
              </a:rPr>
              <a:t>old </a:t>
            </a:r>
            <a:r>
              <a:rPr lang="en-US" b="1" dirty="0" smtClean="0">
                <a:solidFill>
                  <a:srgbClr val="C00000"/>
                </a:solidFill>
                <a:latin typeface="Cambria" pitchFamily="18" charset="0"/>
              </a:rPr>
              <a:t>boy </a:t>
            </a:r>
          </a:p>
          <a:p>
            <a:endParaRPr lang="en-US" b="1" dirty="0">
              <a:solidFill>
                <a:srgbClr val="C00000"/>
              </a:solidFill>
              <a:latin typeface="Cambria" pitchFamily="18" charset="0"/>
            </a:endParaRPr>
          </a:p>
          <a:p>
            <a:r>
              <a:rPr lang="en-US" b="1" dirty="0" smtClean="0">
                <a:solidFill>
                  <a:srgbClr val="C00000"/>
                </a:solidFill>
                <a:latin typeface="Cambria" pitchFamily="18" charset="0"/>
              </a:rPr>
              <a:t>diagnosed </a:t>
            </a:r>
            <a:r>
              <a:rPr lang="en-US" b="1" dirty="0">
                <a:solidFill>
                  <a:srgbClr val="C00000"/>
                </a:solidFill>
                <a:latin typeface="Cambria" pitchFamily="18" charset="0"/>
              </a:rPr>
              <a:t>with </a:t>
            </a:r>
            <a:r>
              <a:rPr lang="en-US" b="1" dirty="0" smtClean="0">
                <a:solidFill>
                  <a:srgbClr val="C00000"/>
                </a:solidFill>
                <a:latin typeface="Cambria" pitchFamily="18" charset="0"/>
              </a:rPr>
              <a:t>Autism  </a:t>
            </a:r>
            <a:endParaRPr lang="en-US" b="1" dirty="0">
              <a:solidFill>
                <a:srgbClr val="C00000"/>
              </a:solidFill>
              <a:latin typeface="Cambria" pitchFamily="18" charset="0"/>
            </a:endParaRPr>
          </a:p>
        </p:txBody>
      </p:sp>
      <p:sp>
        <p:nvSpPr>
          <p:cNvPr id="6" name="Rectangle 5"/>
          <p:cNvSpPr/>
          <p:nvPr/>
        </p:nvSpPr>
        <p:spPr>
          <a:xfrm>
            <a:off x="3811794" y="672366"/>
            <a:ext cx="3815246" cy="257205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4109554" y="457200"/>
            <a:ext cx="3815246" cy="278722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1650670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8585" y="-2877"/>
            <a:ext cx="6278615" cy="9457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45882" y="5628735"/>
            <a:ext cx="6162306" cy="38258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7872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3249" y="5632300"/>
            <a:ext cx="5456461" cy="106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152400"/>
            <a:ext cx="1371600" cy="3139321"/>
          </a:xfrm>
          <a:prstGeom prst="rect">
            <a:avLst/>
          </a:prstGeom>
        </p:spPr>
        <p:txBody>
          <a:bodyPr wrap="square">
            <a:spAutoFit/>
          </a:bodyPr>
          <a:lstStyle/>
          <a:p>
            <a:r>
              <a:rPr lang="en-US" b="1" dirty="0" smtClean="0">
                <a:solidFill>
                  <a:srgbClr val="C00000"/>
                </a:solidFill>
                <a:latin typeface="Cambria" pitchFamily="18" charset="0"/>
              </a:rPr>
              <a:t>Treatment Analysis</a:t>
            </a:r>
          </a:p>
          <a:p>
            <a:endParaRPr lang="en-US" b="1" dirty="0">
              <a:solidFill>
                <a:srgbClr val="C00000"/>
              </a:solidFill>
              <a:latin typeface="Cambria" pitchFamily="18" charset="0"/>
            </a:endParaRPr>
          </a:p>
          <a:p>
            <a:r>
              <a:rPr lang="en-US" b="1" dirty="0" smtClean="0">
                <a:solidFill>
                  <a:srgbClr val="C00000"/>
                </a:solidFill>
                <a:latin typeface="Cambria" pitchFamily="18" charset="0"/>
              </a:rPr>
              <a:t>Dale</a:t>
            </a:r>
          </a:p>
          <a:p>
            <a:endParaRPr lang="en-US" b="1" dirty="0" smtClean="0">
              <a:solidFill>
                <a:srgbClr val="C00000"/>
              </a:solidFill>
              <a:latin typeface="Cambria" pitchFamily="18" charset="0"/>
            </a:endParaRPr>
          </a:p>
          <a:p>
            <a:r>
              <a:rPr lang="en-US" b="1" dirty="0" smtClean="0">
                <a:solidFill>
                  <a:srgbClr val="C00000"/>
                </a:solidFill>
                <a:latin typeface="Cambria" pitchFamily="18" charset="0"/>
              </a:rPr>
              <a:t>11-year </a:t>
            </a:r>
            <a:r>
              <a:rPr lang="en-US" b="1" dirty="0">
                <a:solidFill>
                  <a:srgbClr val="C00000"/>
                </a:solidFill>
                <a:latin typeface="Cambria" pitchFamily="18" charset="0"/>
              </a:rPr>
              <a:t>old </a:t>
            </a:r>
            <a:r>
              <a:rPr lang="en-US" b="1" dirty="0" smtClean="0">
                <a:solidFill>
                  <a:srgbClr val="C00000"/>
                </a:solidFill>
                <a:latin typeface="Cambria" pitchFamily="18" charset="0"/>
              </a:rPr>
              <a:t>boy </a:t>
            </a:r>
          </a:p>
          <a:p>
            <a:endParaRPr lang="en-US" b="1" dirty="0">
              <a:solidFill>
                <a:srgbClr val="C00000"/>
              </a:solidFill>
              <a:latin typeface="Cambria" pitchFamily="18" charset="0"/>
            </a:endParaRPr>
          </a:p>
          <a:p>
            <a:r>
              <a:rPr lang="en-US" b="1" dirty="0" smtClean="0">
                <a:solidFill>
                  <a:srgbClr val="C00000"/>
                </a:solidFill>
                <a:latin typeface="Cambria" pitchFamily="18" charset="0"/>
              </a:rPr>
              <a:t>diagnosed </a:t>
            </a:r>
            <a:r>
              <a:rPr lang="en-US" b="1" dirty="0">
                <a:solidFill>
                  <a:srgbClr val="C00000"/>
                </a:solidFill>
                <a:latin typeface="Cambria" pitchFamily="18" charset="0"/>
              </a:rPr>
              <a:t>with </a:t>
            </a:r>
            <a:r>
              <a:rPr lang="en-US" b="1" dirty="0" smtClean="0">
                <a:solidFill>
                  <a:srgbClr val="C00000"/>
                </a:solidFill>
                <a:latin typeface="Cambria" pitchFamily="18" charset="0"/>
              </a:rPr>
              <a:t>Autism  </a:t>
            </a:r>
            <a:endParaRPr lang="en-US" b="1" dirty="0">
              <a:solidFill>
                <a:srgbClr val="C00000"/>
              </a:solidFill>
              <a:latin typeface="Cambria" pitchFamily="18" charset="0"/>
            </a:endParaRPr>
          </a:p>
        </p:txBody>
      </p:sp>
      <p:sp>
        <p:nvSpPr>
          <p:cNvPr id="6" name="Rectangle 5"/>
          <p:cNvSpPr/>
          <p:nvPr/>
        </p:nvSpPr>
        <p:spPr>
          <a:xfrm>
            <a:off x="4222532" y="387193"/>
            <a:ext cx="3815246" cy="524510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1440813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8585" y="-5181600"/>
            <a:ext cx="6278615" cy="9457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7191" y="-5334000"/>
            <a:ext cx="6162306" cy="581125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7873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8294" y="630"/>
            <a:ext cx="4689285" cy="44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28600" y="152400"/>
            <a:ext cx="1371600" cy="3139321"/>
          </a:xfrm>
          <a:prstGeom prst="rect">
            <a:avLst/>
          </a:prstGeom>
        </p:spPr>
        <p:txBody>
          <a:bodyPr wrap="square">
            <a:spAutoFit/>
          </a:bodyPr>
          <a:lstStyle/>
          <a:p>
            <a:r>
              <a:rPr lang="en-US" b="1" dirty="0" smtClean="0">
                <a:solidFill>
                  <a:srgbClr val="C00000"/>
                </a:solidFill>
                <a:latin typeface="Cambria" pitchFamily="18" charset="0"/>
              </a:rPr>
              <a:t>Treatment Analysis</a:t>
            </a:r>
          </a:p>
          <a:p>
            <a:endParaRPr lang="en-US" b="1" dirty="0">
              <a:solidFill>
                <a:srgbClr val="C00000"/>
              </a:solidFill>
              <a:latin typeface="Cambria" pitchFamily="18" charset="0"/>
            </a:endParaRPr>
          </a:p>
          <a:p>
            <a:r>
              <a:rPr lang="en-US" b="1" dirty="0" smtClean="0">
                <a:solidFill>
                  <a:srgbClr val="C00000"/>
                </a:solidFill>
                <a:latin typeface="Cambria" pitchFamily="18" charset="0"/>
              </a:rPr>
              <a:t>Dale</a:t>
            </a:r>
          </a:p>
          <a:p>
            <a:endParaRPr lang="en-US" b="1" dirty="0" smtClean="0">
              <a:solidFill>
                <a:srgbClr val="C00000"/>
              </a:solidFill>
              <a:latin typeface="Cambria" pitchFamily="18" charset="0"/>
            </a:endParaRPr>
          </a:p>
          <a:p>
            <a:r>
              <a:rPr lang="en-US" b="1" dirty="0" smtClean="0">
                <a:solidFill>
                  <a:srgbClr val="C00000"/>
                </a:solidFill>
                <a:latin typeface="Cambria" pitchFamily="18" charset="0"/>
              </a:rPr>
              <a:t>11-year </a:t>
            </a:r>
            <a:r>
              <a:rPr lang="en-US" b="1" dirty="0">
                <a:solidFill>
                  <a:srgbClr val="C00000"/>
                </a:solidFill>
                <a:latin typeface="Cambria" pitchFamily="18" charset="0"/>
              </a:rPr>
              <a:t>old </a:t>
            </a:r>
            <a:r>
              <a:rPr lang="en-US" b="1" dirty="0" smtClean="0">
                <a:solidFill>
                  <a:srgbClr val="C00000"/>
                </a:solidFill>
                <a:latin typeface="Cambria" pitchFamily="18" charset="0"/>
              </a:rPr>
              <a:t>boy </a:t>
            </a:r>
          </a:p>
          <a:p>
            <a:endParaRPr lang="en-US" b="1" dirty="0">
              <a:solidFill>
                <a:srgbClr val="C00000"/>
              </a:solidFill>
              <a:latin typeface="Cambria" pitchFamily="18" charset="0"/>
            </a:endParaRPr>
          </a:p>
          <a:p>
            <a:r>
              <a:rPr lang="en-US" b="1" dirty="0" smtClean="0">
                <a:solidFill>
                  <a:srgbClr val="C00000"/>
                </a:solidFill>
                <a:latin typeface="Cambria" pitchFamily="18" charset="0"/>
              </a:rPr>
              <a:t>diagnosed </a:t>
            </a:r>
            <a:r>
              <a:rPr lang="en-US" b="1" dirty="0">
                <a:solidFill>
                  <a:srgbClr val="C00000"/>
                </a:solidFill>
                <a:latin typeface="Cambria" pitchFamily="18" charset="0"/>
              </a:rPr>
              <a:t>with </a:t>
            </a:r>
            <a:r>
              <a:rPr lang="en-US" b="1" dirty="0" smtClean="0">
                <a:solidFill>
                  <a:srgbClr val="C00000"/>
                </a:solidFill>
                <a:latin typeface="Cambria" pitchFamily="18" charset="0"/>
              </a:rPr>
              <a:t>Autism  </a:t>
            </a:r>
            <a:endParaRPr lang="en-US" b="1" dirty="0">
              <a:solidFill>
                <a:srgbClr val="C00000"/>
              </a:solidFill>
              <a:latin typeface="Cambria" pitchFamily="18" charset="0"/>
            </a:endParaRPr>
          </a:p>
        </p:txBody>
      </p:sp>
      <p:sp>
        <p:nvSpPr>
          <p:cNvPr id="6" name="Rectangle 5"/>
          <p:cNvSpPr/>
          <p:nvPr/>
        </p:nvSpPr>
        <p:spPr>
          <a:xfrm>
            <a:off x="6720840" y="439366"/>
            <a:ext cx="1331976" cy="257205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415810512"/>
              </p:ext>
            </p:extLst>
          </p:nvPr>
        </p:nvGraphicFramePr>
        <p:xfrm>
          <a:off x="304800" y="4346448"/>
          <a:ext cx="8610600" cy="2407920"/>
        </p:xfrm>
        <a:graphic>
          <a:graphicData uri="http://schemas.openxmlformats.org/drawingml/2006/table">
            <a:tbl>
              <a:tblPr firstRow="1" firstCol="1" bandRow="1">
                <a:tableStyleId>{5C22544A-7EE6-4342-B048-85BDC9FD1C3A}</a:tableStyleId>
              </a:tblPr>
              <a:tblGrid>
                <a:gridCol w="563310"/>
                <a:gridCol w="2846190"/>
                <a:gridCol w="5201100"/>
              </a:tblGrid>
              <a:tr h="0">
                <a:tc gridSpan="3">
                  <a:txBody>
                    <a:bodyPr/>
                    <a:lstStyle/>
                    <a:p>
                      <a:pPr marL="0" marR="0" algn="l">
                        <a:spcBef>
                          <a:spcPts val="0"/>
                        </a:spcBef>
                        <a:spcAft>
                          <a:spcPts val="0"/>
                        </a:spcAft>
                      </a:pPr>
                      <a:r>
                        <a:rPr lang="en-US" sz="1400" dirty="0" smtClean="0">
                          <a:effectLst/>
                          <a:latin typeface="Times New Roman" pitchFamily="18" charset="0"/>
                          <a:ea typeface="Times New Roman"/>
                          <a:cs typeface="Times New Roman" pitchFamily="18" charset="0"/>
                        </a:rPr>
                        <a:t>Levels</a:t>
                      </a:r>
                      <a:endParaRPr lang="en-US" sz="1400" dirty="0">
                        <a:effectLst/>
                        <a:latin typeface="Times New Roman" pitchFamily="18" charset="0"/>
                        <a:ea typeface="Times New Roman"/>
                        <a:cs typeface="Times New Roman" pitchFamily="18" charset="0"/>
                      </a:endParaRPr>
                    </a:p>
                  </a:txBody>
                  <a:tcPr marL="68580" marR="68580" marT="0" marB="0" anchor="ctr"/>
                </a:tc>
                <a:tc hMerge="1">
                  <a:txBody>
                    <a:bodyPr/>
                    <a:lstStyle/>
                    <a:p>
                      <a:pPr marL="0" marR="0" algn="ctr">
                        <a:spcBef>
                          <a:spcPts val="0"/>
                        </a:spcBef>
                        <a:spcAft>
                          <a:spcPts val="0"/>
                        </a:spcAft>
                      </a:pPr>
                      <a:endParaRPr lang="en-US" sz="1400" b="0" dirty="0">
                        <a:solidFill>
                          <a:schemeClr val="tx1"/>
                        </a:solidFill>
                        <a:effectLst/>
                        <a:latin typeface="Times New Roman" pitchFamily="18" charset="0"/>
                        <a:ea typeface="Times New Roman"/>
                        <a:cs typeface="Times New Roman" pitchFamily="18" charset="0"/>
                      </a:endParaRPr>
                    </a:p>
                  </a:txBody>
                  <a:tcPr marL="68580" marR="68580" marT="0" marB="0" anchor="ctr">
                    <a:solidFill>
                      <a:schemeClr val="bg1">
                        <a:lumMod val="95000"/>
                      </a:schemeClr>
                    </a:solidFill>
                  </a:tcPr>
                </a:tc>
                <a:tc hMerge="1">
                  <a:txBody>
                    <a:bodyPr/>
                    <a:lstStyle/>
                    <a:p>
                      <a:pPr marL="0" marR="0" algn="ctr">
                        <a:spcBef>
                          <a:spcPts val="0"/>
                        </a:spcBef>
                        <a:spcAft>
                          <a:spcPts val="0"/>
                        </a:spcAft>
                      </a:pPr>
                      <a:endParaRPr lang="en-US" sz="1400" b="0" dirty="0">
                        <a:solidFill>
                          <a:schemeClr val="tx1"/>
                        </a:solidFill>
                        <a:effectLst/>
                        <a:latin typeface="Times New Roman" pitchFamily="18" charset="0"/>
                        <a:ea typeface="Times New Roman"/>
                        <a:cs typeface="Times New Roman" pitchFamily="18" charset="0"/>
                      </a:endParaRPr>
                    </a:p>
                  </a:txBody>
                  <a:tcPr marL="68580" marR="68580" marT="0" marB="0" anchor="ctr">
                    <a:solidFill>
                      <a:schemeClr val="bg1">
                        <a:lumMod val="95000"/>
                      </a:schemeClr>
                    </a:solidFill>
                  </a:tcPr>
                </a:tc>
              </a:tr>
              <a:tr h="0">
                <a:tc>
                  <a:txBody>
                    <a:bodyPr/>
                    <a:lstStyle/>
                    <a:p>
                      <a:pPr marL="0" marR="0" algn="ctr">
                        <a:spcBef>
                          <a:spcPts val="0"/>
                        </a:spcBef>
                        <a:spcAft>
                          <a:spcPts val="0"/>
                        </a:spcAft>
                      </a:pPr>
                      <a:r>
                        <a:rPr lang="en-US" sz="1400" dirty="0">
                          <a:effectLst/>
                          <a:latin typeface="Times New Roman" pitchFamily="18" charset="0"/>
                          <a:cs typeface="Times New Roman" pitchFamily="18" charset="0"/>
                        </a:rPr>
                        <a:t>1</a:t>
                      </a:r>
                      <a:endParaRPr lang="en-US" sz="14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1400" b="0" dirty="0">
                          <a:solidFill>
                            <a:schemeClr val="tx1"/>
                          </a:solidFill>
                          <a:effectLst/>
                          <a:latin typeface="Times New Roman" pitchFamily="18" charset="0"/>
                          <a:cs typeface="Times New Roman" pitchFamily="18" charset="0"/>
                        </a:rPr>
                        <a:t>Simple </a:t>
                      </a:r>
                      <a:r>
                        <a:rPr lang="en-US" sz="1400" b="0" dirty="0" smtClean="0">
                          <a:solidFill>
                            <a:schemeClr val="tx1"/>
                          </a:solidFill>
                          <a:effectLst/>
                          <a:latin typeface="Times New Roman" pitchFamily="18" charset="0"/>
                          <a:cs typeface="Times New Roman" pitchFamily="18" charset="0"/>
                        </a:rPr>
                        <a:t>motor</a:t>
                      </a:r>
                      <a:r>
                        <a:rPr lang="en-US" sz="1400" b="0" baseline="0" dirty="0" smtClean="0">
                          <a:solidFill>
                            <a:schemeClr val="tx1"/>
                          </a:solidFill>
                          <a:effectLst/>
                          <a:latin typeface="Times New Roman" pitchFamily="18" charset="0"/>
                          <a:cs typeface="Times New Roman" pitchFamily="18" charset="0"/>
                        </a:rPr>
                        <a:t> </a:t>
                      </a:r>
                      <a:r>
                        <a:rPr lang="en-US" sz="1400" b="0" dirty="0" smtClean="0">
                          <a:solidFill>
                            <a:schemeClr val="tx1"/>
                          </a:solidFill>
                          <a:effectLst/>
                          <a:latin typeface="Times New Roman" pitchFamily="18" charset="0"/>
                          <a:cs typeface="Times New Roman" pitchFamily="18" charset="0"/>
                        </a:rPr>
                        <a:t>movements</a:t>
                      </a:r>
                      <a:endParaRPr lang="en-US" sz="1400" b="0" dirty="0">
                        <a:solidFill>
                          <a:schemeClr val="tx1"/>
                        </a:solidFill>
                        <a:effectLst/>
                        <a:latin typeface="Times New Roman" pitchFamily="18" charset="0"/>
                        <a:ea typeface="Times New Roman"/>
                        <a:cs typeface="Times New Roman" pitchFamily="18" charset="0"/>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0" dirty="0">
                          <a:solidFill>
                            <a:schemeClr val="tx1"/>
                          </a:solidFill>
                          <a:effectLst/>
                          <a:latin typeface="Times New Roman" pitchFamily="18" charset="0"/>
                          <a:cs typeface="Times New Roman" pitchFamily="18" charset="0"/>
                        </a:rPr>
                        <a:t> </a:t>
                      </a:r>
                      <a:r>
                        <a:rPr lang="en-US" sz="1400" b="0" dirty="0" smtClean="0">
                          <a:solidFill>
                            <a:schemeClr val="tx1"/>
                          </a:solidFill>
                          <a:effectLst/>
                          <a:latin typeface="Times New Roman" pitchFamily="18" charset="0"/>
                          <a:cs typeface="Times New Roman" pitchFamily="18" charset="0"/>
                        </a:rPr>
                        <a:t>Walk </a:t>
                      </a:r>
                      <a:r>
                        <a:rPr lang="en-US" sz="1400" b="0" dirty="0">
                          <a:solidFill>
                            <a:schemeClr val="tx1"/>
                          </a:solidFill>
                          <a:effectLst/>
                          <a:latin typeface="Times New Roman" pitchFamily="18" charset="0"/>
                          <a:cs typeface="Times New Roman" pitchFamily="18" charset="0"/>
                        </a:rPr>
                        <a:t>over here, stand up, sit down,</a:t>
                      </a:r>
                    </a:p>
                    <a:p>
                      <a:pPr marL="0" marR="0" algn="ctr">
                        <a:spcBef>
                          <a:spcPts val="0"/>
                        </a:spcBef>
                        <a:spcAft>
                          <a:spcPts val="0"/>
                        </a:spcAft>
                      </a:pPr>
                      <a:r>
                        <a:rPr lang="en-US" sz="1400" b="0" dirty="0">
                          <a:solidFill>
                            <a:schemeClr val="tx1"/>
                          </a:solidFill>
                          <a:effectLst/>
                          <a:latin typeface="Times New Roman" pitchFamily="18" charset="0"/>
                          <a:cs typeface="Times New Roman" pitchFamily="18" charset="0"/>
                        </a:rPr>
                        <a:t>clap your hands, touch your (shoulder, head, toes)</a:t>
                      </a:r>
                      <a:endParaRPr lang="en-US" sz="1400" b="0" dirty="0">
                        <a:solidFill>
                          <a:schemeClr val="tx1"/>
                        </a:solidFill>
                        <a:effectLst/>
                        <a:latin typeface="Times New Roman" pitchFamily="18" charset="0"/>
                        <a:ea typeface="Times New Roman"/>
                        <a:cs typeface="Times New Roman" pitchFamily="18" charset="0"/>
                      </a:endParaRPr>
                    </a:p>
                  </a:txBody>
                  <a:tcPr marL="68580" marR="68580" marT="0" marB="0" anchor="ctr">
                    <a:solidFill>
                      <a:schemeClr val="bg1">
                        <a:lumMod val="95000"/>
                      </a:schemeClr>
                    </a:solidFill>
                  </a:tcPr>
                </a:tc>
              </a:tr>
              <a:tr h="0">
                <a:tc>
                  <a:txBody>
                    <a:bodyPr/>
                    <a:lstStyle/>
                    <a:p>
                      <a:pPr marL="0" marR="0" algn="ctr">
                        <a:spcBef>
                          <a:spcPts val="0"/>
                        </a:spcBef>
                        <a:spcAft>
                          <a:spcPts val="0"/>
                        </a:spcAft>
                      </a:pPr>
                      <a:r>
                        <a:rPr lang="en-US" sz="1400">
                          <a:effectLst/>
                          <a:latin typeface="Times New Roman" pitchFamily="18" charset="0"/>
                          <a:cs typeface="Times New Roman" pitchFamily="18" charset="0"/>
                        </a:rPr>
                        <a:t>2</a:t>
                      </a:r>
                      <a:endParaRPr lang="en-US" sz="14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1400" dirty="0">
                          <a:effectLst/>
                          <a:latin typeface="Times New Roman" pitchFamily="18" charset="0"/>
                          <a:cs typeface="Times New Roman" pitchFamily="18" charset="0"/>
                        </a:rPr>
                        <a:t>Simple </a:t>
                      </a:r>
                      <a:r>
                        <a:rPr lang="en-US" sz="1400" dirty="0" smtClean="0">
                          <a:effectLst/>
                          <a:latin typeface="Times New Roman" pitchFamily="18" charset="0"/>
                          <a:cs typeface="Times New Roman" pitchFamily="18" charset="0"/>
                        </a:rPr>
                        <a:t>academics</a:t>
                      </a:r>
                      <a:endParaRPr lang="en-US" sz="14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1400">
                          <a:effectLst/>
                          <a:latin typeface="Times New Roman" pitchFamily="18" charset="0"/>
                          <a:cs typeface="Times New Roman" pitchFamily="18" charset="0"/>
                        </a:rPr>
                        <a:t>Draw a circle, write your name, copy what I write</a:t>
                      </a:r>
                      <a:endParaRPr lang="en-US" sz="1400">
                        <a:effectLst/>
                        <a:latin typeface="Times New Roman" pitchFamily="18" charset="0"/>
                        <a:ea typeface="Times New Roman"/>
                        <a:cs typeface="Times New Roman" pitchFamily="18" charset="0"/>
                      </a:endParaRPr>
                    </a:p>
                  </a:txBody>
                  <a:tcPr marL="68580" marR="68580" marT="0" marB="0" anchor="ctr"/>
                </a:tc>
              </a:tr>
              <a:tr h="0">
                <a:tc>
                  <a:txBody>
                    <a:bodyPr/>
                    <a:lstStyle/>
                    <a:p>
                      <a:endParaRPr lang="en-US" sz="1400" dirty="0">
                        <a:effectLst/>
                        <a:latin typeface="Times New Roman" pitchFamily="18" charset="0"/>
                        <a:cs typeface="Times New Roman" pitchFamily="18" charset="0"/>
                      </a:endParaRPr>
                    </a:p>
                  </a:txBody>
                  <a:tcPr marL="68580" marR="68580" marT="0" marB="0" anchor="ctr"/>
                </a:tc>
                <a:tc>
                  <a:txBody>
                    <a:bodyPr/>
                    <a:lstStyle/>
                    <a:p>
                      <a:pPr marL="0" marR="0" algn="ctr">
                        <a:spcBef>
                          <a:spcPts val="0"/>
                        </a:spcBef>
                        <a:spcAft>
                          <a:spcPts val="0"/>
                        </a:spcAft>
                      </a:pPr>
                      <a:r>
                        <a:rPr lang="en-US" sz="1400" dirty="0">
                          <a:effectLst/>
                          <a:latin typeface="Times New Roman" pitchFamily="18" charset="0"/>
                          <a:cs typeface="Times New Roman" pitchFamily="18" charset="0"/>
                        </a:rPr>
                        <a:t> </a:t>
                      </a:r>
                      <a:r>
                        <a:rPr lang="en-US" sz="1400" dirty="0" smtClean="0">
                          <a:effectLst/>
                          <a:latin typeface="Times New Roman" pitchFamily="18" charset="0"/>
                          <a:cs typeface="Times New Roman" pitchFamily="18" charset="0"/>
                        </a:rPr>
                        <a:t>Homework/Task </a:t>
                      </a:r>
                      <a:r>
                        <a:rPr lang="en-US" sz="1400" dirty="0">
                          <a:effectLst/>
                          <a:latin typeface="Times New Roman" pitchFamily="18" charset="0"/>
                          <a:cs typeface="Times New Roman" pitchFamily="18" charset="0"/>
                        </a:rPr>
                        <a:t>preparation</a:t>
                      </a:r>
                      <a:endParaRPr lang="en-US" sz="14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1400" dirty="0">
                          <a:effectLst/>
                          <a:latin typeface="Times New Roman" pitchFamily="18" charset="0"/>
                          <a:cs typeface="Times New Roman" pitchFamily="18" charset="0"/>
                        </a:rPr>
                        <a:t> </a:t>
                      </a:r>
                      <a:r>
                        <a:rPr lang="en-US" sz="1400" dirty="0" smtClean="0">
                          <a:effectLst/>
                          <a:latin typeface="Times New Roman" pitchFamily="18" charset="0"/>
                          <a:cs typeface="Times New Roman" pitchFamily="18" charset="0"/>
                        </a:rPr>
                        <a:t>Unzip </a:t>
                      </a:r>
                      <a:r>
                        <a:rPr lang="en-US" sz="1400" dirty="0">
                          <a:effectLst/>
                          <a:latin typeface="Times New Roman" pitchFamily="18" charset="0"/>
                          <a:cs typeface="Times New Roman" pitchFamily="18" charset="0"/>
                        </a:rPr>
                        <a:t>your backpack, take out the book, erase the board</a:t>
                      </a:r>
                    </a:p>
                    <a:p>
                      <a:pPr marL="0" marR="0" algn="ctr">
                        <a:spcBef>
                          <a:spcPts val="0"/>
                        </a:spcBef>
                        <a:spcAft>
                          <a:spcPts val="0"/>
                        </a:spcAft>
                      </a:pPr>
                      <a:r>
                        <a:rPr lang="en-US" sz="1400" dirty="0">
                          <a:effectLst/>
                          <a:latin typeface="Times New Roman" pitchFamily="18" charset="0"/>
                          <a:cs typeface="Times New Roman" pitchFamily="18" charset="0"/>
                        </a:rPr>
                        <a:t>come to the board, put these books on the book shelf</a:t>
                      </a:r>
                      <a:endParaRPr lang="en-US" sz="1400" dirty="0">
                        <a:effectLst/>
                        <a:latin typeface="Times New Roman" pitchFamily="18" charset="0"/>
                        <a:ea typeface="Times New Roman"/>
                        <a:cs typeface="Times New Roman" pitchFamily="18" charset="0"/>
                      </a:endParaRPr>
                    </a:p>
                  </a:txBody>
                  <a:tcPr marL="68580" marR="68580" marT="0" marB="0" anchor="ctr"/>
                </a:tc>
              </a:tr>
              <a:tr h="0">
                <a:tc>
                  <a:txBody>
                    <a:bodyPr/>
                    <a:lstStyle/>
                    <a:p>
                      <a:pPr marL="0" marR="0" algn="ctr">
                        <a:spcBef>
                          <a:spcPts val="0"/>
                        </a:spcBef>
                        <a:spcAft>
                          <a:spcPts val="0"/>
                        </a:spcAft>
                      </a:pPr>
                      <a:r>
                        <a:rPr lang="en-US" sz="1400">
                          <a:effectLst/>
                          <a:latin typeface="Times New Roman" pitchFamily="18" charset="0"/>
                          <a:cs typeface="Times New Roman" pitchFamily="18" charset="0"/>
                        </a:rPr>
                        <a:t>3</a:t>
                      </a:r>
                      <a:endParaRPr lang="en-US" sz="14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1400" dirty="0">
                          <a:effectLst/>
                          <a:latin typeface="Times New Roman" pitchFamily="18" charset="0"/>
                          <a:cs typeface="Times New Roman" pitchFamily="18" charset="0"/>
                        </a:rPr>
                        <a:t>Complex </a:t>
                      </a:r>
                      <a:r>
                        <a:rPr lang="en-US" sz="1400" dirty="0" smtClean="0">
                          <a:effectLst/>
                          <a:latin typeface="Times New Roman" pitchFamily="18" charset="0"/>
                          <a:cs typeface="Times New Roman" pitchFamily="18" charset="0"/>
                        </a:rPr>
                        <a:t>academic:</a:t>
                      </a:r>
                      <a:r>
                        <a:rPr lang="en-US" sz="1400" baseline="0" dirty="0" smtClean="0">
                          <a:effectLst/>
                          <a:latin typeface="Times New Roman" pitchFamily="18" charset="0"/>
                          <a:cs typeface="Times New Roman" pitchFamily="18" charset="0"/>
                        </a:rPr>
                        <a:t> </a:t>
                      </a:r>
                      <a:r>
                        <a:rPr lang="en-US" sz="1400" dirty="0" smtClean="0">
                          <a:effectLst/>
                          <a:latin typeface="Times New Roman" pitchFamily="18" charset="0"/>
                          <a:cs typeface="Times New Roman" pitchFamily="18" charset="0"/>
                        </a:rPr>
                        <a:t>Reading </a:t>
                      </a:r>
                      <a:r>
                        <a:rPr lang="en-US" sz="1400" dirty="0">
                          <a:effectLst/>
                          <a:latin typeface="Times New Roman" pitchFamily="18" charset="0"/>
                          <a:cs typeface="Times New Roman" pitchFamily="18" charset="0"/>
                        </a:rPr>
                        <a:t>skills</a:t>
                      </a:r>
                      <a:endParaRPr lang="en-US" sz="14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1400" dirty="0">
                          <a:effectLst/>
                          <a:latin typeface="Times New Roman" pitchFamily="18" charset="0"/>
                          <a:cs typeface="Times New Roman" pitchFamily="18" charset="0"/>
                        </a:rPr>
                        <a:t> </a:t>
                      </a:r>
                      <a:r>
                        <a:rPr lang="en-US" sz="1400" dirty="0" smtClean="0">
                          <a:effectLst/>
                          <a:latin typeface="Times New Roman" pitchFamily="18" charset="0"/>
                          <a:cs typeface="Times New Roman" pitchFamily="18" charset="0"/>
                        </a:rPr>
                        <a:t>Read </a:t>
                      </a:r>
                      <a:r>
                        <a:rPr lang="en-US" sz="1400" dirty="0">
                          <a:effectLst/>
                          <a:latin typeface="Times New Roman" pitchFamily="18" charset="0"/>
                          <a:cs typeface="Times New Roman" pitchFamily="18" charset="0"/>
                        </a:rPr>
                        <a:t>this paragraph, Answer this question….,</a:t>
                      </a:r>
                    </a:p>
                    <a:p>
                      <a:pPr marL="0" marR="0" algn="ctr">
                        <a:spcBef>
                          <a:spcPts val="0"/>
                        </a:spcBef>
                        <a:spcAft>
                          <a:spcPts val="0"/>
                        </a:spcAft>
                      </a:pPr>
                      <a:r>
                        <a:rPr lang="en-US" sz="1400" dirty="0">
                          <a:effectLst/>
                          <a:latin typeface="Times New Roman" pitchFamily="18" charset="0"/>
                          <a:cs typeface="Times New Roman" pitchFamily="18" charset="0"/>
                        </a:rPr>
                        <a:t>Sound out the words</a:t>
                      </a:r>
                      <a:endParaRPr lang="en-US" sz="1400" dirty="0">
                        <a:effectLst/>
                        <a:latin typeface="Times New Roman" pitchFamily="18" charset="0"/>
                        <a:ea typeface="Times New Roman"/>
                        <a:cs typeface="Times New Roman" pitchFamily="18" charset="0"/>
                      </a:endParaRPr>
                    </a:p>
                  </a:txBody>
                  <a:tcPr marL="68580" marR="68580" marT="0" marB="0" anchor="ctr"/>
                </a:tc>
              </a:tr>
              <a:tr h="0">
                <a:tc>
                  <a:txBody>
                    <a:bodyPr/>
                    <a:lstStyle/>
                    <a:p>
                      <a:endParaRPr lang="en-US" sz="1400" dirty="0">
                        <a:effectLst/>
                        <a:latin typeface="Times New Roman" pitchFamily="18" charset="0"/>
                        <a:cs typeface="Times New Roman" pitchFamily="18" charset="0"/>
                      </a:endParaRPr>
                    </a:p>
                  </a:txBody>
                  <a:tcPr marL="68580" marR="68580" marT="0" marB="0" anchor="ctr"/>
                </a:tc>
                <a:tc>
                  <a:txBody>
                    <a:bodyPr/>
                    <a:lstStyle/>
                    <a:p>
                      <a:pPr marL="0" marR="0" algn="ctr">
                        <a:spcBef>
                          <a:spcPts val="0"/>
                        </a:spcBef>
                        <a:spcAft>
                          <a:spcPts val="0"/>
                        </a:spcAft>
                      </a:pPr>
                      <a:r>
                        <a:rPr lang="en-US" sz="1400" dirty="0">
                          <a:effectLst/>
                          <a:latin typeface="Times New Roman" pitchFamily="18" charset="0"/>
                          <a:cs typeface="Times New Roman" pitchFamily="18" charset="0"/>
                        </a:rPr>
                        <a:t>Complex </a:t>
                      </a:r>
                      <a:r>
                        <a:rPr lang="en-US" sz="1400" dirty="0" smtClean="0">
                          <a:effectLst/>
                          <a:latin typeface="Times New Roman" pitchFamily="18" charset="0"/>
                          <a:cs typeface="Times New Roman" pitchFamily="18" charset="0"/>
                        </a:rPr>
                        <a:t>academic:</a:t>
                      </a:r>
                      <a:r>
                        <a:rPr lang="en-US" sz="1400" baseline="0" dirty="0" smtClean="0">
                          <a:effectLst/>
                          <a:latin typeface="Times New Roman" pitchFamily="18" charset="0"/>
                          <a:cs typeface="Times New Roman" pitchFamily="18" charset="0"/>
                        </a:rPr>
                        <a:t> </a:t>
                      </a:r>
                      <a:r>
                        <a:rPr lang="en-US" sz="1400" dirty="0" smtClean="0">
                          <a:effectLst/>
                          <a:latin typeface="Times New Roman" pitchFamily="18" charset="0"/>
                          <a:cs typeface="Times New Roman" pitchFamily="18" charset="0"/>
                        </a:rPr>
                        <a:t>Math </a:t>
                      </a:r>
                      <a:r>
                        <a:rPr lang="en-US" sz="1400" dirty="0">
                          <a:effectLst/>
                          <a:latin typeface="Times New Roman" pitchFamily="18" charset="0"/>
                          <a:cs typeface="Times New Roman" pitchFamily="18" charset="0"/>
                        </a:rPr>
                        <a:t>skills</a:t>
                      </a:r>
                      <a:endParaRPr lang="en-US" sz="14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1400" dirty="0">
                          <a:effectLst/>
                          <a:latin typeface="Times New Roman" pitchFamily="18" charset="0"/>
                          <a:cs typeface="Times New Roman" pitchFamily="18" charset="0"/>
                        </a:rPr>
                        <a:t>Solve this (addition, subtraction etc…)</a:t>
                      </a:r>
                      <a:endParaRPr lang="en-US" sz="1400" dirty="0">
                        <a:effectLst/>
                        <a:latin typeface="Times New Roman" pitchFamily="18" charset="0"/>
                        <a:ea typeface="Times New Roman"/>
                        <a:cs typeface="Times New Roman" pitchFamily="18" charset="0"/>
                      </a:endParaRPr>
                    </a:p>
                  </a:txBody>
                  <a:tcPr marL="68580" marR="68580" marT="0" marB="0" anchor="ctr"/>
                </a:tc>
              </a:tr>
              <a:tr h="0">
                <a:tc>
                  <a:txBody>
                    <a:bodyPr/>
                    <a:lstStyle/>
                    <a:p>
                      <a:endParaRPr lang="en-US" sz="1400" dirty="0">
                        <a:effectLst/>
                        <a:latin typeface="Times New Roman" pitchFamily="18" charset="0"/>
                        <a:cs typeface="Times New Roman" pitchFamily="18" charset="0"/>
                      </a:endParaRPr>
                    </a:p>
                  </a:txBody>
                  <a:tcPr marL="68580" marR="68580" marT="0" marB="0" anchor="ctr"/>
                </a:tc>
                <a:tc>
                  <a:txBody>
                    <a:bodyPr/>
                    <a:lstStyle/>
                    <a:p>
                      <a:pPr marL="0" marR="0" algn="ctr">
                        <a:spcBef>
                          <a:spcPts val="0"/>
                        </a:spcBef>
                        <a:spcAft>
                          <a:spcPts val="0"/>
                        </a:spcAft>
                      </a:pPr>
                      <a:r>
                        <a:rPr lang="en-US" sz="1400">
                          <a:effectLst/>
                          <a:latin typeface="Times New Roman" pitchFamily="18" charset="0"/>
                          <a:cs typeface="Times New Roman" pitchFamily="18" charset="0"/>
                        </a:rPr>
                        <a:t>Self-help skills</a:t>
                      </a:r>
                      <a:endParaRPr lang="en-US" sz="14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1400">
                          <a:effectLst/>
                          <a:latin typeface="Times New Roman" pitchFamily="18" charset="0"/>
                          <a:cs typeface="Times New Roman" pitchFamily="18" charset="0"/>
                        </a:rPr>
                        <a:t>Wash your hands, do this chore (e.g., organizing chairs)</a:t>
                      </a:r>
                      <a:endParaRPr lang="en-US" sz="1400">
                        <a:effectLst/>
                        <a:latin typeface="Times New Roman" pitchFamily="18" charset="0"/>
                        <a:ea typeface="Times New Roman"/>
                        <a:cs typeface="Times New Roman" pitchFamily="18" charset="0"/>
                      </a:endParaRPr>
                    </a:p>
                  </a:txBody>
                  <a:tcPr marL="68580" marR="68580" marT="0" marB="0" anchor="ctr"/>
                </a:tc>
              </a:tr>
              <a:tr h="274320">
                <a:tc>
                  <a:txBody>
                    <a:bodyPr/>
                    <a:lstStyle/>
                    <a:p>
                      <a:endParaRPr lang="en-US" sz="1400" dirty="0">
                        <a:effectLst/>
                        <a:latin typeface="Times New Roman" pitchFamily="18" charset="0"/>
                        <a:cs typeface="Times New Roman" pitchFamily="18" charset="0"/>
                      </a:endParaRPr>
                    </a:p>
                  </a:txBody>
                  <a:tcPr marL="68580" marR="68580" marT="0" marB="0" anchor="ctr"/>
                </a:tc>
                <a:tc>
                  <a:txBody>
                    <a:bodyPr/>
                    <a:lstStyle/>
                    <a:p>
                      <a:pPr marL="0" marR="0" algn="ctr">
                        <a:spcBef>
                          <a:spcPts val="0"/>
                        </a:spcBef>
                        <a:spcAft>
                          <a:spcPts val="0"/>
                        </a:spcAft>
                      </a:pPr>
                      <a:r>
                        <a:rPr lang="en-US" sz="1400">
                          <a:effectLst/>
                          <a:latin typeface="Times New Roman" pitchFamily="18" charset="0"/>
                          <a:cs typeface="Times New Roman" pitchFamily="18" charset="0"/>
                        </a:rPr>
                        <a:t>Play skills</a:t>
                      </a:r>
                      <a:endParaRPr lang="en-US" sz="14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1400" dirty="0">
                          <a:effectLst/>
                          <a:latin typeface="Times New Roman" pitchFamily="18" charset="0"/>
                          <a:cs typeface="Times New Roman" pitchFamily="18" charset="0"/>
                        </a:rPr>
                        <a:t>Throw or kick the ball</a:t>
                      </a:r>
                      <a:endParaRPr lang="en-US" sz="140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75759746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2400"/>
            <a:ext cx="1371600" cy="3139321"/>
          </a:xfrm>
          <a:prstGeom prst="rect">
            <a:avLst/>
          </a:prstGeom>
        </p:spPr>
        <p:txBody>
          <a:bodyPr wrap="square">
            <a:spAutoFit/>
          </a:bodyPr>
          <a:lstStyle/>
          <a:p>
            <a:r>
              <a:rPr lang="en-US" b="1" dirty="0" smtClean="0">
                <a:solidFill>
                  <a:srgbClr val="C00000"/>
                </a:solidFill>
                <a:latin typeface="Cambria" pitchFamily="18" charset="0"/>
              </a:rPr>
              <a:t>Treatment Analysis</a:t>
            </a:r>
          </a:p>
          <a:p>
            <a:endParaRPr lang="en-US" b="1" dirty="0">
              <a:solidFill>
                <a:srgbClr val="C00000"/>
              </a:solidFill>
              <a:latin typeface="Cambria" pitchFamily="18" charset="0"/>
            </a:endParaRPr>
          </a:p>
          <a:p>
            <a:r>
              <a:rPr lang="en-US" b="1" dirty="0" smtClean="0">
                <a:solidFill>
                  <a:srgbClr val="C00000"/>
                </a:solidFill>
                <a:latin typeface="Cambria" pitchFamily="18" charset="0"/>
              </a:rPr>
              <a:t>Dale</a:t>
            </a:r>
          </a:p>
          <a:p>
            <a:endParaRPr lang="en-US" b="1" dirty="0" smtClean="0">
              <a:solidFill>
                <a:srgbClr val="C00000"/>
              </a:solidFill>
              <a:latin typeface="Cambria" pitchFamily="18" charset="0"/>
            </a:endParaRPr>
          </a:p>
          <a:p>
            <a:r>
              <a:rPr lang="en-US" b="1" dirty="0" smtClean="0">
                <a:solidFill>
                  <a:srgbClr val="C00000"/>
                </a:solidFill>
                <a:latin typeface="Cambria" pitchFamily="18" charset="0"/>
              </a:rPr>
              <a:t>11-year </a:t>
            </a:r>
            <a:r>
              <a:rPr lang="en-US" b="1" dirty="0">
                <a:solidFill>
                  <a:srgbClr val="C00000"/>
                </a:solidFill>
                <a:latin typeface="Cambria" pitchFamily="18" charset="0"/>
              </a:rPr>
              <a:t>old </a:t>
            </a:r>
            <a:r>
              <a:rPr lang="en-US" b="1" dirty="0" smtClean="0">
                <a:solidFill>
                  <a:srgbClr val="C00000"/>
                </a:solidFill>
                <a:latin typeface="Cambria" pitchFamily="18" charset="0"/>
              </a:rPr>
              <a:t>boy </a:t>
            </a:r>
          </a:p>
          <a:p>
            <a:endParaRPr lang="en-US" b="1" dirty="0">
              <a:solidFill>
                <a:srgbClr val="C00000"/>
              </a:solidFill>
              <a:latin typeface="Cambria" pitchFamily="18" charset="0"/>
            </a:endParaRPr>
          </a:p>
          <a:p>
            <a:r>
              <a:rPr lang="en-US" b="1" dirty="0" smtClean="0">
                <a:solidFill>
                  <a:srgbClr val="C00000"/>
                </a:solidFill>
                <a:latin typeface="Cambria" pitchFamily="18" charset="0"/>
              </a:rPr>
              <a:t>diagnosed </a:t>
            </a:r>
            <a:r>
              <a:rPr lang="en-US" b="1" dirty="0">
                <a:solidFill>
                  <a:srgbClr val="C00000"/>
                </a:solidFill>
                <a:latin typeface="Cambria" pitchFamily="18" charset="0"/>
              </a:rPr>
              <a:t>with </a:t>
            </a:r>
            <a:r>
              <a:rPr lang="en-US" b="1" dirty="0" smtClean="0">
                <a:solidFill>
                  <a:srgbClr val="C00000"/>
                </a:solidFill>
                <a:latin typeface="Cambria" pitchFamily="18" charset="0"/>
              </a:rPr>
              <a:t>Autism  </a:t>
            </a:r>
            <a:endParaRPr lang="en-US" b="1" dirty="0">
              <a:solidFill>
                <a:srgbClr val="C00000"/>
              </a:solidFill>
              <a:latin typeface="Cambria" pitchFamily="18" charset="0"/>
            </a:endParaRPr>
          </a:p>
        </p:txBody>
      </p:sp>
      <p:pic>
        <p:nvPicPr>
          <p:cNvPr id="7" name="Picture 6"/>
          <p:cNvPicPr>
            <a:picLocks noChangeAspect="1"/>
          </p:cNvPicPr>
          <p:nvPr/>
        </p:nvPicPr>
        <p:blipFill>
          <a:blip r:embed="rId3" cstate="print"/>
          <a:srcRect r="33602"/>
          <a:stretch>
            <a:fillRect/>
          </a:stretch>
        </p:blipFill>
        <p:spPr bwMode="auto">
          <a:xfrm>
            <a:off x="1828798" y="3003"/>
            <a:ext cx="6171831" cy="9445791"/>
          </a:xfrm>
          <a:prstGeom prst="rect">
            <a:avLst/>
          </a:prstGeom>
          <a:noFill/>
          <a:ln w="9525">
            <a:noFill/>
            <a:miter lim="800000"/>
            <a:headEnd/>
            <a:tailEnd/>
          </a:ln>
        </p:spPr>
      </p:pic>
      <p:sp>
        <p:nvSpPr>
          <p:cNvPr id="10" name="Rectangle 9"/>
          <p:cNvSpPr/>
          <p:nvPr/>
        </p:nvSpPr>
        <p:spPr>
          <a:xfrm>
            <a:off x="1845882" y="5628735"/>
            <a:ext cx="6162306" cy="38258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3249" y="5632300"/>
            <a:ext cx="5456461" cy="106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629400" y="387193"/>
            <a:ext cx="1378788" cy="524510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5375681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32838</TotalTime>
  <Words>2289</Words>
  <Application>Microsoft Office PowerPoint</Application>
  <PresentationFormat>On-screen Show (4:3)</PresentationFormat>
  <Paragraphs>291</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Functional Assessment and Treatment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Time Assessment</vt:lpstr>
      <vt:lpstr>     Cost Assessment</vt:lpstr>
      <vt:lpstr> General Social Validity Data </vt:lpstr>
      <vt:lpstr>Personalized Social validity Data </vt:lpstr>
      <vt:lpstr>Some open-ended responses from the Social Acceptability Questionnaire</vt:lpstr>
      <vt:lpstr>PowerPoint Presentation</vt:lpstr>
      <vt:lpstr>Implications</vt:lpstr>
      <vt:lpstr>Ten Unique Aspects of our Approach (continued)</vt:lpstr>
      <vt:lpstr>Ten Unique Aspects of our Approach</vt:lpstr>
      <vt:lpstr>Ten Unique Aspects of our Approach</vt:lpstr>
      <vt:lpstr>With only Progressive Reinforcement Delay: </vt:lpstr>
      <vt:lpstr>Time-based vs. Contingency-based Progressive Delay (Lead Author: Mahshid Ghaemmaghami)</vt:lpstr>
      <vt:lpstr>Time-based vs. Contingency-based Progressive Delay (Lead Author: Mahshid Ghaemmaghami)</vt:lpstr>
      <vt:lpstr>Time-based vs. Contingency-based Progressive Delay (Lead Author: Mahshid Ghaemmaghami)</vt:lpstr>
      <vt:lpstr>5 Critical Aspects of Delay/Denial Tolerance Training</vt:lpstr>
      <vt:lpstr>Ten Unique Aspects of our Approach</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 Powerpoint for Parents Review the biological/behavioral underpinnings of sleep Go though the assessment/diagnosis process (describe sleep problem, identify faulty controls, faulty reinforcers for behaviors incompatible with sleep) Go through the assessment-based treatment development process (identify dev. approp. sleep goals, build in healthier controls, remove reinforcers for incmpatible behavior, consider alternatives to extinction, NC visits, bedtime pass, consider SR additions, consider faded bedtime and response cost procedures) (Use 2 examples, toddler, older child)</dc:title>
  <dc:creator>Greg Hanley</dc:creator>
  <cp:lastModifiedBy>ghanley</cp:lastModifiedBy>
  <cp:revision>783</cp:revision>
  <cp:lastPrinted>2014-02-04T01:50:12Z</cp:lastPrinted>
  <dcterms:created xsi:type="dcterms:W3CDTF">2008-09-17T16:44:08Z</dcterms:created>
  <dcterms:modified xsi:type="dcterms:W3CDTF">2015-06-08T23:47:32Z</dcterms:modified>
</cp:coreProperties>
</file>